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4"/>
  </p:notesMasterIdLst>
  <p:handoutMasterIdLst>
    <p:handoutMasterId r:id="rId25"/>
  </p:handoutMasterIdLst>
  <p:sldIdLst>
    <p:sldId id="256" r:id="rId2"/>
    <p:sldId id="257" r:id="rId3"/>
    <p:sldId id="258" r:id="rId4"/>
    <p:sldId id="259" r:id="rId5"/>
    <p:sldId id="260"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6699"/>
    <a:srgbClr val="DFDED9"/>
    <a:srgbClr val="B6B3A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21" autoAdjust="0"/>
    <p:restoredTop sz="94660"/>
  </p:normalViewPr>
  <p:slideViewPr>
    <p:cSldViewPr snapToGrid="0">
      <p:cViewPr varScale="1">
        <p:scale>
          <a:sx n="68" d="100"/>
          <a:sy n="68" d="100"/>
        </p:scale>
        <p:origin x="-990" y="-102"/>
      </p:cViewPr>
      <p:guideLst>
        <p:guide orient="horz" pos="2160"/>
        <p:guide pos="2880"/>
      </p:guideLst>
    </p:cSldViewPr>
  </p:slideViewPr>
  <p:notesTextViewPr>
    <p:cViewPr>
      <p:scale>
        <a:sx n="1" d="1"/>
        <a:sy n="1" d="1"/>
      </p:scale>
      <p:origin x="0" y="0"/>
    </p:cViewPr>
  </p:notesTextViewPr>
  <p:notesViewPr>
    <p:cSldViewPr snapToGrid="0">
      <p:cViewPr varScale="1">
        <p:scale>
          <a:sx n="88" d="100"/>
          <a:sy n="88" d="100"/>
        </p:scale>
        <p:origin x="3822"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0F22A32-733D-4B54-88F2-D48777A9FE05}" type="datetimeFigureOut">
              <a:rPr lang="zh-CN" altLang="en-US" smtClean="0"/>
              <a:t>2015-11-23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D117D61-315B-4A77-9ADA-F47D335C2ED9}" type="slidenum">
              <a:rPr lang="zh-CN" altLang="en-US" smtClean="0"/>
              <a:t>‹#›</a:t>
            </a:fld>
            <a:endParaRPr lang="zh-CN" altLang="en-US"/>
          </a:p>
        </p:txBody>
      </p:sp>
    </p:spTree>
    <p:extLst>
      <p:ext uri="{BB962C8B-B14F-4D97-AF65-F5344CB8AC3E}">
        <p14:creationId xmlns:p14="http://schemas.microsoft.com/office/powerpoint/2010/main" val="9260239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4B15449-B2E1-4AF4-96A2-2F6B8452A0E7}" type="datetimeFigureOut">
              <a:rPr lang="zh-CN" altLang="en-US" smtClean="0"/>
              <a:t>2015-11-23</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B20AA0B-54F2-4BFB-8C08-38FB5E4AD37A}" type="slidenum">
              <a:rPr lang="zh-CN" altLang="en-US" smtClean="0"/>
              <a:t>‹#›</a:t>
            </a:fld>
            <a:endParaRPr lang="zh-CN" altLang="en-US"/>
          </a:p>
        </p:txBody>
      </p:sp>
    </p:spTree>
    <p:extLst>
      <p:ext uri="{BB962C8B-B14F-4D97-AF65-F5344CB8AC3E}">
        <p14:creationId xmlns:p14="http://schemas.microsoft.com/office/powerpoint/2010/main" val="28093628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7" name="矩形 6"/>
          <p:cNvSpPr/>
          <p:nvPr userDrawn="1"/>
        </p:nvSpPr>
        <p:spPr>
          <a:xfrm>
            <a:off x="293914" y="1763485"/>
            <a:ext cx="8683202" cy="1657351"/>
          </a:xfrm>
          <a:prstGeom prst="rect">
            <a:avLst/>
          </a:prstGeom>
          <a:gradFill flip="none" rotWithShape="1">
            <a:gsLst>
              <a:gs pos="0">
                <a:schemeClr val="accent5">
                  <a:lumMod val="89000"/>
                </a:schemeClr>
              </a:gs>
              <a:gs pos="23000">
                <a:schemeClr val="accent5">
                  <a:lumMod val="89000"/>
                </a:schemeClr>
              </a:gs>
              <a:gs pos="69000">
                <a:schemeClr val="accent5">
                  <a:lumMod val="75000"/>
                </a:schemeClr>
              </a:gs>
              <a:gs pos="97000">
                <a:schemeClr val="accent5">
                  <a:lumMod val="70000"/>
                </a:schemeClr>
              </a:gs>
            </a:gsLst>
            <a:lin ang="2700000" scaled="1"/>
            <a:tileRect/>
          </a:gradFill>
          <a:ln>
            <a:noFill/>
          </a:ln>
        </p:spPr>
        <p:style>
          <a:lnRef idx="2">
            <a:schemeClr val="accent1">
              <a:shade val="50000"/>
            </a:schemeClr>
          </a:lnRef>
          <a:fillRef idx="1002">
            <a:schemeClr val="dk2"/>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userDrawn="1"/>
        </p:nvPicPr>
        <p:blipFill rotWithShape="1">
          <a:blip r:embed="rId2">
            <a:extLst>
              <a:ext uri="{28A0092B-C50C-407E-A947-70E740481C1C}">
                <a14:useLocalDpi xmlns:a14="http://schemas.microsoft.com/office/drawing/2010/main" val="0"/>
              </a:ext>
            </a:extLst>
          </a:blip>
          <a:srcRect l="-684" t="6495" r="23327" b="24978"/>
          <a:stretch/>
        </p:blipFill>
        <p:spPr>
          <a:xfrm>
            <a:off x="5840283" y="3933700"/>
            <a:ext cx="3167743" cy="2782983"/>
          </a:xfrm>
          <a:prstGeom prst="rect">
            <a:avLst/>
          </a:prstGeom>
        </p:spPr>
      </p:pic>
      <p:pic>
        <p:nvPicPr>
          <p:cNvPr id="2" name="图片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64124" y="75763"/>
            <a:ext cx="3566167" cy="1252731"/>
          </a:xfrm>
          <a:prstGeom prst="rect">
            <a:avLst/>
          </a:prstGeom>
        </p:spPr>
      </p:pic>
    </p:spTree>
    <p:extLst>
      <p:ext uri="{BB962C8B-B14F-4D97-AF65-F5344CB8AC3E}">
        <p14:creationId xmlns:p14="http://schemas.microsoft.com/office/powerpoint/2010/main" val="10674834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内容">
    <p:spTree>
      <p:nvGrpSpPr>
        <p:cNvPr id="1" name=""/>
        <p:cNvGrpSpPr/>
        <p:nvPr/>
      </p:nvGrpSpPr>
      <p:grpSpPr>
        <a:xfrm>
          <a:off x="0" y="0"/>
          <a:ext cx="0" cy="0"/>
          <a:chOff x="0" y="0"/>
          <a:chExt cx="0" cy="0"/>
        </a:xfrm>
      </p:grpSpPr>
      <p:pic>
        <p:nvPicPr>
          <p:cNvPr id="5" name="图片 4"/>
          <p:cNvPicPr>
            <a:picLocks noChangeAspect="1"/>
          </p:cNvPicPr>
          <p:nvPr userDrawn="1"/>
        </p:nvPicPr>
        <p:blipFill rotWithShape="1">
          <a:blip r:embed="rId2">
            <a:extLst>
              <a:ext uri="{28A0092B-C50C-407E-A947-70E740481C1C}">
                <a14:useLocalDpi xmlns:a14="http://schemas.microsoft.com/office/drawing/2010/main" val="0"/>
              </a:ext>
            </a:extLst>
          </a:blip>
          <a:srcRect l="-684" t="6495" r="23327" b="24978"/>
          <a:stretch/>
        </p:blipFill>
        <p:spPr>
          <a:xfrm>
            <a:off x="5840283" y="3933700"/>
            <a:ext cx="3167743" cy="2782983"/>
          </a:xfrm>
          <a:prstGeom prst="rect">
            <a:avLst/>
          </a:prstGeom>
        </p:spPr>
      </p:pic>
      <p:sp>
        <p:nvSpPr>
          <p:cNvPr id="7" name="矩形 6"/>
          <p:cNvSpPr/>
          <p:nvPr userDrawn="1"/>
        </p:nvSpPr>
        <p:spPr>
          <a:xfrm>
            <a:off x="304356" y="444556"/>
            <a:ext cx="6063788" cy="167765"/>
          </a:xfrm>
          <a:prstGeom prst="rect">
            <a:avLst/>
          </a:prstGeom>
          <a:gradFill flip="none" rotWithShape="1">
            <a:gsLst>
              <a:gs pos="0">
                <a:schemeClr val="accent5">
                  <a:lumMod val="89000"/>
                </a:schemeClr>
              </a:gs>
              <a:gs pos="23000">
                <a:schemeClr val="accent5">
                  <a:lumMod val="89000"/>
                </a:schemeClr>
              </a:gs>
              <a:gs pos="69000">
                <a:schemeClr val="accent5">
                  <a:lumMod val="75000"/>
                </a:schemeClr>
              </a:gs>
              <a:gs pos="97000">
                <a:schemeClr val="accent5">
                  <a:lumMod val="70000"/>
                </a:schemeClr>
              </a:gs>
            </a:gsLst>
            <a:lin ang="2700000" scaled="1"/>
            <a:tileRect/>
          </a:gradFill>
          <a:ln>
            <a:noFill/>
          </a:ln>
        </p:spPr>
        <p:style>
          <a:lnRef idx="2">
            <a:schemeClr val="accent1">
              <a:shade val="50000"/>
            </a:schemeClr>
          </a:lnRef>
          <a:fillRef idx="1002">
            <a:schemeClr val="dk2"/>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506934" y="86888"/>
            <a:ext cx="2433692" cy="854912"/>
          </a:xfrm>
          <a:prstGeom prst="rect">
            <a:avLst/>
          </a:prstGeom>
        </p:spPr>
      </p:pic>
    </p:spTree>
    <p:extLst>
      <p:ext uri="{BB962C8B-B14F-4D97-AF65-F5344CB8AC3E}">
        <p14:creationId xmlns:p14="http://schemas.microsoft.com/office/powerpoint/2010/main" val="2494758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一">
    <p:spTree>
      <p:nvGrpSpPr>
        <p:cNvPr id="1" name=""/>
        <p:cNvGrpSpPr/>
        <p:nvPr/>
      </p:nvGrpSpPr>
      <p:grpSpPr>
        <a:xfrm>
          <a:off x="0" y="0"/>
          <a:ext cx="0" cy="0"/>
          <a:chOff x="0" y="0"/>
          <a:chExt cx="0" cy="0"/>
        </a:xfrm>
      </p:grpSpPr>
      <p:pic>
        <p:nvPicPr>
          <p:cNvPr id="9" name="图片 8"/>
          <p:cNvPicPr>
            <a:picLocks noChangeAspect="1"/>
          </p:cNvPicPr>
          <p:nvPr userDrawn="1"/>
        </p:nvPicPr>
        <p:blipFill rotWithShape="1">
          <a:blip r:embed="rId2">
            <a:extLst>
              <a:ext uri="{28A0092B-C50C-407E-A947-70E740481C1C}">
                <a14:useLocalDpi xmlns:a14="http://schemas.microsoft.com/office/drawing/2010/main" val="0"/>
              </a:ext>
            </a:extLst>
          </a:blip>
          <a:srcRect l="24641" t="6495" r="2080" b="-2127"/>
          <a:stretch/>
        </p:blipFill>
        <p:spPr>
          <a:xfrm>
            <a:off x="308081" y="2529902"/>
            <a:ext cx="3000776" cy="3883775"/>
          </a:xfrm>
          <a:prstGeom prst="rect">
            <a:avLst/>
          </a:prstGeom>
        </p:spPr>
      </p:pic>
      <p:sp>
        <p:nvSpPr>
          <p:cNvPr id="5" name="矩形 4"/>
          <p:cNvSpPr/>
          <p:nvPr userDrawn="1"/>
        </p:nvSpPr>
        <p:spPr>
          <a:xfrm>
            <a:off x="761556" y="1628378"/>
            <a:ext cx="7745629" cy="94286"/>
          </a:xfrm>
          <a:prstGeom prst="rect">
            <a:avLst/>
          </a:prstGeom>
          <a:gradFill flip="none" rotWithShape="1">
            <a:gsLst>
              <a:gs pos="0">
                <a:schemeClr val="accent5">
                  <a:lumMod val="89000"/>
                </a:schemeClr>
              </a:gs>
              <a:gs pos="23000">
                <a:schemeClr val="accent5">
                  <a:lumMod val="89000"/>
                </a:schemeClr>
              </a:gs>
              <a:gs pos="69000">
                <a:schemeClr val="accent5">
                  <a:lumMod val="75000"/>
                </a:schemeClr>
              </a:gs>
              <a:gs pos="97000">
                <a:schemeClr val="accent5">
                  <a:lumMod val="70000"/>
                </a:schemeClr>
              </a:gs>
            </a:gsLst>
            <a:lin ang="2700000" scaled="1"/>
            <a:tileRect/>
          </a:gradFill>
          <a:ln>
            <a:noFill/>
          </a:ln>
        </p:spPr>
        <p:style>
          <a:lnRef idx="2">
            <a:schemeClr val="accent1">
              <a:shade val="50000"/>
            </a:schemeClr>
          </a:lnRef>
          <a:fillRef idx="1002">
            <a:schemeClr val="dk2"/>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67846" y="65521"/>
            <a:ext cx="2433692" cy="854912"/>
          </a:xfrm>
          <a:prstGeom prst="rect">
            <a:avLst/>
          </a:prstGeom>
        </p:spPr>
      </p:pic>
    </p:spTree>
    <p:extLst>
      <p:ext uri="{BB962C8B-B14F-4D97-AF65-F5344CB8AC3E}">
        <p14:creationId xmlns:p14="http://schemas.microsoft.com/office/powerpoint/2010/main" val="38413045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目录2">
    <p:spTree>
      <p:nvGrpSpPr>
        <p:cNvPr id="1" name=""/>
        <p:cNvGrpSpPr/>
        <p:nvPr/>
      </p:nvGrpSpPr>
      <p:grpSpPr>
        <a:xfrm>
          <a:off x="0" y="0"/>
          <a:ext cx="0" cy="0"/>
          <a:chOff x="0" y="0"/>
          <a:chExt cx="0" cy="0"/>
        </a:xfrm>
      </p:grpSpPr>
      <p:pic>
        <p:nvPicPr>
          <p:cNvPr id="9" name="图片 8"/>
          <p:cNvPicPr>
            <a:picLocks noChangeAspect="1"/>
          </p:cNvPicPr>
          <p:nvPr userDrawn="1"/>
        </p:nvPicPr>
        <p:blipFill rotWithShape="1">
          <a:blip r:embed="rId2">
            <a:extLst>
              <a:ext uri="{28A0092B-C50C-407E-A947-70E740481C1C}">
                <a14:useLocalDpi xmlns:a14="http://schemas.microsoft.com/office/drawing/2010/main" val="0"/>
              </a:ext>
            </a:extLst>
          </a:blip>
          <a:srcRect l="-252" t="6495" r="26993" b="-2127"/>
          <a:stretch/>
        </p:blipFill>
        <p:spPr>
          <a:xfrm>
            <a:off x="5164428" y="1402593"/>
            <a:ext cx="3825025" cy="4951875"/>
          </a:xfrm>
          <a:prstGeom prst="rect">
            <a:avLst/>
          </a:prstGeom>
        </p:spPr>
      </p:pic>
      <p:sp>
        <p:nvSpPr>
          <p:cNvPr id="5" name="矩形 4"/>
          <p:cNvSpPr/>
          <p:nvPr userDrawn="1"/>
        </p:nvSpPr>
        <p:spPr>
          <a:xfrm>
            <a:off x="7674429" y="154880"/>
            <a:ext cx="570610" cy="759205"/>
          </a:xfrm>
          <a:prstGeom prst="rect">
            <a:avLst/>
          </a:prstGeom>
          <a:gradFill flip="none" rotWithShape="1">
            <a:gsLst>
              <a:gs pos="0">
                <a:schemeClr val="accent5">
                  <a:lumMod val="89000"/>
                </a:schemeClr>
              </a:gs>
              <a:gs pos="23000">
                <a:schemeClr val="accent5">
                  <a:lumMod val="89000"/>
                </a:schemeClr>
              </a:gs>
              <a:gs pos="69000">
                <a:schemeClr val="accent5">
                  <a:lumMod val="75000"/>
                </a:schemeClr>
              </a:gs>
              <a:gs pos="97000">
                <a:schemeClr val="accent5">
                  <a:lumMod val="70000"/>
                </a:schemeClr>
              </a:gs>
            </a:gsLst>
            <a:lin ang="2700000" scaled="1"/>
            <a:tileRect/>
          </a:gradFill>
          <a:ln>
            <a:noFill/>
          </a:ln>
        </p:spPr>
        <p:style>
          <a:lnRef idx="2">
            <a:schemeClr val="accent1">
              <a:shade val="50000"/>
            </a:schemeClr>
          </a:lnRef>
          <a:fillRef idx="1002">
            <a:schemeClr val="dk2"/>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67846" y="65521"/>
            <a:ext cx="2433692" cy="854912"/>
          </a:xfrm>
          <a:prstGeom prst="rect">
            <a:avLst/>
          </a:prstGeom>
        </p:spPr>
      </p:pic>
    </p:spTree>
    <p:extLst>
      <p:ext uri="{BB962C8B-B14F-4D97-AF65-F5344CB8AC3E}">
        <p14:creationId xmlns:p14="http://schemas.microsoft.com/office/powerpoint/2010/main" val="33337474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内容2">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a:extLst>
              <a:ext uri="{28A0092B-C50C-407E-A947-70E740481C1C}">
                <a14:useLocalDpi xmlns:a14="http://schemas.microsoft.com/office/drawing/2010/main" val="0"/>
              </a:ext>
            </a:extLst>
          </a:blip>
          <a:srcRect l="-684" t="6495" r="23327" b="24978"/>
          <a:stretch/>
        </p:blipFill>
        <p:spPr>
          <a:xfrm>
            <a:off x="5840283" y="3933700"/>
            <a:ext cx="3167743" cy="2782983"/>
          </a:xfrm>
          <a:prstGeom prst="rect">
            <a:avLst/>
          </a:prstGeom>
        </p:spPr>
      </p:pic>
      <p:pic>
        <p:nvPicPr>
          <p:cNvPr id="6" name="图片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67846" y="65521"/>
            <a:ext cx="2433692" cy="854912"/>
          </a:xfrm>
          <a:prstGeom prst="rect">
            <a:avLst/>
          </a:prstGeom>
        </p:spPr>
      </p:pic>
      <p:sp>
        <p:nvSpPr>
          <p:cNvPr id="9" name="矩形 8"/>
          <p:cNvSpPr/>
          <p:nvPr userDrawn="1"/>
        </p:nvSpPr>
        <p:spPr>
          <a:xfrm>
            <a:off x="7674429" y="154880"/>
            <a:ext cx="570610" cy="759205"/>
          </a:xfrm>
          <a:prstGeom prst="rect">
            <a:avLst/>
          </a:prstGeom>
          <a:gradFill flip="none" rotWithShape="1">
            <a:gsLst>
              <a:gs pos="0">
                <a:schemeClr val="accent5">
                  <a:lumMod val="89000"/>
                </a:schemeClr>
              </a:gs>
              <a:gs pos="23000">
                <a:schemeClr val="accent5">
                  <a:lumMod val="89000"/>
                </a:schemeClr>
              </a:gs>
              <a:gs pos="69000">
                <a:schemeClr val="accent5">
                  <a:lumMod val="75000"/>
                </a:schemeClr>
              </a:gs>
              <a:gs pos="97000">
                <a:schemeClr val="accent5">
                  <a:lumMod val="70000"/>
                </a:schemeClr>
              </a:gs>
            </a:gsLst>
            <a:lin ang="2700000" scaled="1"/>
            <a:tileRect/>
          </a:gradFill>
          <a:ln>
            <a:noFill/>
          </a:ln>
        </p:spPr>
        <p:style>
          <a:lnRef idx="2">
            <a:schemeClr val="accent1">
              <a:shade val="50000"/>
            </a:schemeClr>
          </a:lnRef>
          <a:fillRef idx="1002">
            <a:schemeClr val="dk2"/>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0710947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231815878"/>
      </p:ext>
    </p:extLst>
  </p:cSld>
  <p:clrMap bg1="lt1" tx1="dk1" bg2="lt2" tx2="dk2" accent1="accent1" accent2="accent2" accent3="accent3" accent4="accent4" accent5="accent5" accent6="accent6" hlink="hlink" folHlink="folHlink"/>
  <p:sldLayoutIdLst>
    <p:sldLayoutId id="2147483661" r:id="rId1"/>
    <p:sldLayoutId id="2147483667" r:id="rId2"/>
    <p:sldLayoutId id="2147483662" r:id="rId3"/>
    <p:sldLayoutId id="2147483669" r:id="rId4"/>
    <p:sldLayoutId id="2147483668" r:id="rId5"/>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mailto:zhaok758@163.com"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22031" y="1909200"/>
            <a:ext cx="8328074" cy="1421928"/>
          </a:xfrm>
          <a:prstGeom prst="rect">
            <a:avLst/>
          </a:prstGeom>
        </p:spPr>
        <p:txBody>
          <a:bodyPr wrap="square">
            <a:spAutoFit/>
          </a:bodyPr>
          <a:lstStyle/>
          <a:p>
            <a:pPr algn="ctr">
              <a:lnSpc>
                <a:spcPct val="80000"/>
              </a:lnSpc>
            </a:pPr>
            <a:r>
              <a:rPr lang="zh-CN" altLang="zh-CN" sz="5400" b="1" dirty="0">
                <a:solidFill>
                  <a:schemeClr val="bg1"/>
                </a:solidFill>
                <a:latin typeface="仿宋_GB2312" pitchFamily="49" charset="-122"/>
                <a:ea typeface="仿宋_GB2312" pitchFamily="49" charset="-122"/>
              </a:rPr>
              <a:t>201</a:t>
            </a:r>
            <a:r>
              <a:rPr lang="en-US" altLang="zh-CN" sz="5400" b="1" dirty="0">
                <a:solidFill>
                  <a:schemeClr val="bg1"/>
                </a:solidFill>
                <a:latin typeface="仿宋_GB2312" pitchFamily="49" charset="-122"/>
                <a:ea typeface="仿宋_GB2312" pitchFamily="49" charset="-122"/>
              </a:rPr>
              <a:t>6</a:t>
            </a:r>
            <a:r>
              <a:rPr lang="zh-CN" altLang="zh-CN" sz="5400" b="1" dirty="0">
                <a:solidFill>
                  <a:schemeClr val="bg1"/>
                </a:solidFill>
                <a:latin typeface="仿宋_GB2312" pitchFamily="49" charset="-122"/>
                <a:ea typeface="仿宋_GB2312" pitchFamily="49" charset="-122"/>
              </a:rPr>
              <a:t>年国家公派项目</a:t>
            </a:r>
          </a:p>
          <a:p>
            <a:pPr algn="ctr">
              <a:lnSpc>
                <a:spcPct val="80000"/>
              </a:lnSpc>
            </a:pPr>
            <a:r>
              <a:rPr lang="zh-CN" altLang="zh-CN" sz="5400" b="1" dirty="0">
                <a:solidFill>
                  <a:schemeClr val="bg1"/>
                </a:solidFill>
                <a:latin typeface="仿宋_GB2312" pitchFamily="49" charset="-122"/>
                <a:ea typeface="仿宋_GB2312" pitchFamily="49" charset="-122"/>
              </a:rPr>
              <a:t>选派工作动员会</a:t>
            </a:r>
          </a:p>
        </p:txBody>
      </p:sp>
      <p:sp>
        <p:nvSpPr>
          <p:cNvPr id="3" name="标题 4"/>
          <p:cNvSpPr txBox="1">
            <a:spLocks/>
          </p:cNvSpPr>
          <p:nvPr/>
        </p:nvSpPr>
        <p:spPr>
          <a:xfrm>
            <a:off x="1280159" y="4865893"/>
            <a:ext cx="6246055" cy="736612"/>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3200" dirty="0" smtClean="0"/>
              <a:t>校公派项目联合办公室</a:t>
            </a:r>
            <a:endParaRPr lang="en-US" altLang="zh-CN" sz="3200" dirty="0" smtClean="0"/>
          </a:p>
          <a:p>
            <a:pPr algn="ctr"/>
            <a:r>
              <a:rPr lang="en-US" altLang="zh-CN" sz="3200" dirty="0" smtClean="0"/>
              <a:t>2015.11.19</a:t>
            </a:r>
            <a:endParaRPr lang="zh-CN" altLang="en-US" sz="3200" dirty="0"/>
          </a:p>
        </p:txBody>
      </p:sp>
    </p:spTree>
    <p:extLst>
      <p:ext uri="{BB962C8B-B14F-4D97-AF65-F5344CB8AC3E}">
        <p14:creationId xmlns:p14="http://schemas.microsoft.com/office/powerpoint/2010/main" val="226330259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154716" y="576764"/>
            <a:ext cx="8397875" cy="722313"/>
          </a:xfrm>
          <a:prstGeom prst="rect">
            <a:avLst/>
          </a:prstGeom>
        </p:spPr>
        <p:txBody>
          <a:bodyPr lIns="92067" tIns="46034" rIns="92067" bIns="46034"/>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zh-CN" altLang="en-US" b="1" dirty="0" smtClean="0">
                <a:latin typeface="楷体_GB2312" pitchFamily="49" charset="-122"/>
                <a:ea typeface="楷体_GB2312" pitchFamily="49" charset="-122"/>
              </a:rPr>
              <a:t>选派计划</a:t>
            </a:r>
          </a:p>
        </p:txBody>
      </p:sp>
      <p:sp>
        <p:nvSpPr>
          <p:cNvPr id="4" name="Rectangle 3"/>
          <p:cNvSpPr txBox="1">
            <a:spLocks noChangeArrowheads="1"/>
          </p:cNvSpPr>
          <p:nvPr/>
        </p:nvSpPr>
        <p:spPr>
          <a:xfrm>
            <a:off x="0" y="1265204"/>
            <a:ext cx="9144000" cy="567374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33400" indent="-533400">
              <a:lnSpc>
                <a:spcPct val="110000"/>
              </a:lnSpc>
              <a:buFont typeface="Wingdings" pitchFamily="2" charset="2"/>
              <a:buChar char="l"/>
            </a:pPr>
            <a:r>
              <a:rPr lang="zh-CN" b="1" dirty="0" smtClean="0">
                <a:latin typeface="楷体_GB2312" pitchFamily="49" charset="-122"/>
                <a:ea typeface="楷体_GB2312" pitchFamily="49" charset="-122"/>
              </a:rPr>
              <a:t>申请类别与要求</a:t>
            </a:r>
          </a:p>
          <a:p>
            <a:pPr marL="533400" indent="-533400">
              <a:lnSpc>
                <a:spcPct val="110000"/>
              </a:lnSpc>
              <a:buFontTx/>
              <a:buNone/>
            </a:pPr>
            <a:r>
              <a:rPr lang="zh-CN" altLang="zh-CN" sz="2000" dirty="0" smtClean="0">
                <a:latin typeface="楷体_GB2312" pitchFamily="49" charset="-122"/>
                <a:ea typeface="楷体_GB2312" pitchFamily="49" charset="-122"/>
              </a:rPr>
              <a:t>	</a:t>
            </a:r>
            <a:r>
              <a:rPr lang="zh-CN" sz="2600" b="1" u="sng" dirty="0" smtClean="0">
                <a:latin typeface="楷体_GB2312" pitchFamily="49" charset="-122"/>
                <a:ea typeface="楷体_GB2312" pitchFamily="49" charset="-122"/>
              </a:rPr>
              <a:t>攻读博士学位研究生</a:t>
            </a:r>
          </a:p>
          <a:p>
            <a:pPr marL="914400" lvl="1" indent="-457200">
              <a:lnSpc>
                <a:spcPts val="3100"/>
              </a:lnSpc>
            </a:pPr>
            <a:r>
              <a:rPr lang="zh-CN" dirty="0" smtClean="0">
                <a:latin typeface="楷体_GB2312" pitchFamily="49" charset="-122"/>
                <a:ea typeface="楷体_GB2312" pitchFamily="49" charset="-122"/>
              </a:rPr>
              <a:t>申请时为</a:t>
            </a:r>
            <a:r>
              <a:rPr lang="zh-CN" altLang="en-US" dirty="0" smtClean="0">
                <a:latin typeface="楷体_GB2312" pitchFamily="49" charset="-122"/>
                <a:ea typeface="楷体_GB2312" pitchFamily="49" charset="-122"/>
              </a:rPr>
              <a:t>优秀</a:t>
            </a:r>
            <a:r>
              <a:rPr lang="zh-CN" altLang="zh-CN" dirty="0" smtClean="0">
                <a:latin typeface="楷体_GB2312" pitchFamily="49" charset="-122"/>
                <a:ea typeface="楷体_GB2312" pitchFamily="49" charset="-122"/>
              </a:rPr>
              <a:t>在读硕士生(含应届硕士毕业生)</a:t>
            </a:r>
            <a:r>
              <a:rPr lang="zh-CN" altLang="en-US" dirty="0" smtClean="0">
                <a:latin typeface="楷体_GB2312" pitchFamily="49" charset="-122"/>
                <a:ea typeface="楷体_GB2312" pitchFamily="49" charset="-122"/>
              </a:rPr>
              <a:t>、</a:t>
            </a:r>
            <a:r>
              <a:rPr lang="zh-CN" dirty="0" smtClean="0">
                <a:latin typeface="楷体_GB2312" pitchFamily="49" charset="-122"/>
                <a:ea typeface="楷体_GB2312" pitchFamily="49" charset="-122"/>
              </a:rPr>
              <a:t>应届本科毕业生、</a:t>
            </a:r>
            <a:r>
              <a:rPr lang="zh-CN" altLang="en-US" dirty="0" smtClean="0">
                <a:latin typeface="楷体_GB2312" pitchFamily="49" charset="-122"/>
                <a:ea typeface="楷体_GB2312" pitchFamily="49" charset="-122"/>
              </a:rPr>
              <a:t>可根据实际情况推荐</a:t>
            </a:r>
            <a:r>
              <a:rPr lang="zh-CN" dirty="0" smtClean="0">
                <a:latin typeface="楷体_GB2312" pitchFamily="49" charset="-122"/>
                <a:ea typeface="楷体_GB2312" pitchFamily="49" charset="-122"/>
              </a:rPr>
              <a:t>在读博士一年级学生；年龄不超过</a:t>
            </a:r>
            <a:r>
              <a:rPr lang="zh-CN" altLang="zh-CN" dirty="0" smtClean="0">
                <a:latin typeface="楷体_GB2312" pitchFamily="49" charset="-122"/>
                <a:ea typeface="楷体_GB2312" pitchFamily="49" charset="-122"/>
              </a:rPr>
              <a:t>35</a:t>
            </a:r>
            <a:r>
              <a:rPr lang="zh-CN" dirty="0" smtClean="0">
                <a:latin typeface="楷体_GB2312" pitchFamily="49" charset="-122"/>
                <a:ea typeface="楷体_GB2312" pitchFamily="49" charset="-122"/>
              </a:rPr>
              <a:t>岁（</a:t>
            </a:r>
            <a:r>
              <a:rPr lang="zh-CN" altLang="zh-CN" dirty="0" smtClean="0">
                <a:solidFill>
                  <a:srgbClr val="FF0000"/>
                </a:solidFill>
                <a:latin typeface="楷体_GB2312" pitchFamily="49" charset="-122"/>
                <a:ea typeface="楷体_GB2312" pitchFamily="49" charset="-122"/>
              </a:rPr>
              <a:t>19</a:t>
            </a:r>
            <a:r>
              <a:rPr lang="en-US" altLang="zh-CN" dirty="0" smtClean="0">
                <a:solidFill>
                  <a:srgbClr val="FF0000"/>
                </a:solidFill>
                <a:latin typeface="楷体_GB2312" pitchFamily="49" charset="-122"/>
                <a:ea typeface="楷体_GB2312" pitchFamily="49" charset="-122"/>
              </a:rPr>
              <a:t>81</a:t>
            </a:r>
            <a:r>
              <a:rPr lang="zh-CN" altLang="zh-CN" dirty="0" smtClean="0">
                <a:solidFill>
                  <a:srgbClr val="FF0000"/>
                </a:solidFill>
                <a:latin typeface="楷体_GB2312" pitchFamily="49" charset="-122"/>
                <a:ea typeface="楷体_GB2312" pitchFamily="49" charset="-122"/>
              </a:rPr>
              <a:t>.3.20</a:t>
            </a:r>
            <a:r>
              <a:rPr lang="zh-CN" dirty="0" smtClean="0">
                <a:solidFill>
                  <a:srgbClr val="FF0000"/>
                </a:solidFill>
                <a:latin typeface="楷体_GB2312" pitchFamily="49" charset="-122"/>
                <a:ea typeface="楷体_GB2312" pitchFamily="49" charset="-122"/>
              </a:rPr>
              <a:t>以后出生</a:t>
            </a:r>
            <a:r>
              <a:rPr lang="zh-CN" dirty="0" smtClean="0">
                <a:latin typeface="楷体_GB2312" pitchFamily="49" charset="-122"/>
                <a:ea typeface="楷体_GB2312" pitchFamily="49" charset="-122"/>
              </a:rPr>
              <a:t>）；需提交国外院校的入学通知书，</a:t>
            </a:r>
            <a:r>
              <a:rPr lang="zh-CN" dirty="0" smtClean="0">
                <a:solidFill>
                  <a:srgbClr val="FF3300"/>
                </a:solidFill>
                <a:latin typeface="楷体_GB2312" pitchFamily="49" charset="-122"/>
                <a:ea typeface="楷体_GB2312" pitchFamily="49" charset="-122"/>
              </a:rPr>
              <a:t>免学费或获得学费资助的证明</a:t>
            </a:r>
            <a:r>
              <a:rPr lang="zh-CN" dirty="0" smtClean="0">
                <a:latin typeface="楷体_GB2312" pitchFamily="49" charset="-122"/>
                <a:ea typeface="楷体_GB2312" pitchFamily="49" charset="-122"/>
              </a:rPr>
              <a:t>；雅思、托福成绩单、外方出具的外语合格证明；学籍证明等。入学时间原则上为申请当年。</a:t>
            </a:r>
            <a:endParaRPr lang="en-US" altLang="zh-CN" dirty="0" smtClean="0">
              <a:latin typeface="楷体_GB2312" pitchFamily="49" charset="-122"/>
              <a:ea typeface="楷体_GB2312" pitchFamily="49" charset="-122"/>
            </a:endParaRPr>
          </a:p>
          <a:p>
            <a:pPr marL="914400" lvl="1" indent="-457200">
              <a:lnSpc>
                <a:spcPts val="3100"/>
              </a:lnSpc>
              <a:spcBef>
                <a:spcPts val="1200"/>
              </a:spcBef>
              <a:spcAft>
                <a:spcPts val="600"/>
              </a:spcAft>
            </a:pPr>
            <a:r>
              <a:rPr lang="zh-CN" altLang="en-US" dirty="0" smtClean="0">
                <a:latin typeface="楷体_GB2312" pitchFamily="49" charset="-122"/>
                <a:ea typeface="楷体_GB2312" pitchFamily="49" charset="-122"/>
              </a:rPr>
              <a:t>申请学费资助者应具有较高的综合素质和发展潜力并在各方面表现突出；核心课程应在优良以上；（拟）留学单位应为世界一流；国外导师应有很强的科研能力和水平，系所从事学科专业领域的权威专家或学术带头人，在国际上有较大影响力。</a:t>
            </a:r>
            <a:endParaRPr lang="zh-CN" dirty="0" smtClean="0">
              <a:latin typeface="楷体_GB2312" pitchFamily="49" charset="-122"/>
              <a:ea typeface="楷体_GB2312" pitchFamily="49" charset="-122"/>
            </a:endParaRPr>
          </a:p>
          <a:p>
            <a:pPr marL="533400" indent="-533400">
              <a:lnSpc>
                <a:spcPts val="2600"/>
              </a:lnSpc>
              <a:buFontTx/>
              <a:buNone/>
            </a:pPr>
            <a:r>
              <a:rPr lang="zh-CN" sz="2400" dirty="0" smtClean="0">
                <a:latin typeface="楷体_GB2312" pitchFamily="49" charset="-122"/>
                <a:ea typeface="楷体_GB2312" pitchFamily="49" charset="-122"/>
              </a:rPr>
              <a:t>	</a:t>
            </a:r>
            <a:endParaRPr lang="zh-CN" sz="2400" b="1" dirty="0" smtClean="0">
              <a:latin typeface="楷体_GB2312" pitchFamily="49" charset="-122"/>
              <a:ea typeface="楷体_GB2312" pitchFamily="49" charset="-122"/>
            </a:endParaRPr>
          </a:p>
        </p:txBody>
      </p:sp>
    </p:spTree>
    <p:extLst>
      <p:ext uri="{BB962C8B-B14F-4D97-AF65-F5344CB8AC3E}">
        <p14:creationId xmlns:p14="http://schemas.microsoft.com/office/powerpoint/2010/main" val="170656056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154716" y="576764"/>
            <a:ext cx="8397875" cy="722313"/>
          </a:xfrm>
          <a:prstGeom prst="rect">
            <a:avLst/>
          </a:prstGeom>
        </p:spPr>
        <p:txBody>
          <a:bodyPr lIns="92067" tIns="46034" rIns="92067" bIns="46034"/>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zh-CN" altLang="en-US" b="1" dirty="0" smtClean="0">
                <a:latin typeface="楷体_GB2312" pitchFamily="49" charset="-122"/>
                <a:ea typeface="楷体_GB2312" pitchFamily="49" charset="-122"/>
              </a:rPr>
              <a:t>选派计划</a:t>
            </a:r>
          </a:p>
        </p:txBody>
      </p:sp>
      <p:sp>
        <p:nvSpPr>
          <p:cNvPr id="5" name="标题 1"/>
          <p:cNvSpPr txBox="1">
            <a:spLocks/>
          </p:cNvSpPr>
          <p:nvPr/>
        </p:nvSpPr>
        <p:spPr>
          <a:xfrm>
            <a:off x="49213" y="1338855"/>
            <a:ext cx="9094787" cy="11430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b="1" dirty="0" smtClean="0">
                <a:latin typeface="楷体_GB2312" pitchFamily="49" charset="-122"/>
                <a:ea typeface="楷体_GB2312" pitchFamily="49" charset="-122"/>
              </a:rPr>
              <a:t>●</a:t>
            </a:r>
            <a:r>
              <a:rPr lang="zh-CN" altLang="zh-CN" sz="3200" b="1" dirty="0" smtClean="0">
                <a:latin typeface="楷体_GB2312" pitchFamily="49" charset="-122"/>
                <a:ea typeface="楷体_GB2312" pitchFamily="49" charset="-122"/>
              </a:rPr>
              <a:t>申请类别与要求</a:t>
            </a:r>
            <a:r>
              <a:rPr lang="zh-CN" altLang="zh-CN" b="1" dirty="0" smtClean="0">
                <a:latin typeface="楷体_GB2312" pitchFamily="49" charset="-122"/>
                <a:ea typeface="楷体_GB2312" pitchFamily="49" charset="-122"/>
              </a:rPr>
              <a:t/>
            </a:r>
            <a:br>
              <a:rPr lang="zh-CN" altLang="zh-CN" b="1" dirty="0" smtClean="0">
                <a:latin typeface="楷体_GB2312" pitchFamily="49" charset="-122"/>
                <a:ea typeface="楷体_GB2312" pitchFamily="49" charset="-122"/>
              </a:rPr>
            </a:br>
            <a:endParaRPr lang="zh-CN" altLang="en-US" dirty="0" smtClean="0"/>
          </a:p>
        </p:txBody>
      </p:sp>
      <p:sp>
        <p:nvSpPr>
          <p:cNvPr id="6" name="内容占位符 2"/>
          <p:cNvSpPr txBox="1">
            <a:spLocks/>
          </p:cNvSpPr>
          <p:nvPr/>
        </p:nvSpPr>
        <p:spPr>
          <a:xfrm>
            <a:off x="142844" y="1882207"/>
            <a:ext cx="8786874" cy="435135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33400" indent="-533400">
              <a:buFontTx/>
              <a:buNone/>
              <a:defRPr/>
            </a:pPr>
            <a:r>
              <a:rPr lang="en-US" altLang="zh-CN" sz="2600" b="1" dirty="0" smtClean="0">
                <a:latin typeface="楷体_GB2312" pitchFamily="49" charset="-122"/>
                <a:ea typeface="楷体_GB2312" pitchFamily="49" charset="-122"/>
              </a:rPr>
              <a:t>  </a:t>
            </a:r>
            <a:r>
              <a:rPr lang="zh-CN" altLang="zh-CN" sz="2600" b="1" u="sng" dirty="0" smtClean="0">
                <a:latin typeface="楷体_GB2312" pitchFamily="49" charset="-122"/>
                <a:ea typeface="楷体_GB2312" pitchFamily="49" charset="-122"/>
              </a:rPr>
              <a:t>联合培养博士研究生</a:t>
            </a:r>
          </a:p>
          <a:p>
            <a:pPr marL="514350" indent="-457200">
              <a:buFont typeface="Wingdings" pitchFamily="2" charset="2"/>
              <a:buChar char="l"/>
              <a:defRPr/>
            </a:pPr>
            <a:r>
              <a:rPr lang="zh-CN" altLang="zh-CN" sz="2400" dirty="0" smtClean="0">
                <a:latin typeface="楷体_GB2312" pitchFamily="49" charset="-122"/>
                <a:ea typeface="楷体_GB2312" pitchFamily="49" charset="-122"/>
              </a:rPr>
              <a:t>申请时为在读的全日制博士生；年龄不超过35</a:t>
            </a:r>
            <a:r>
              <a:rPr lang="zh-CN" altLang="en-US" sz="2400" dirty="0" smtClean="0">
                <a:latin typeface="楷体_GB2312" pitchFamily="49" charset="-122"/>
                <a:ea typeface="楷体_GB2312" pitchFamily="49" charset="-122"/>
              </a:rPr>
              <a:t>岁</a:t>
            </a:r>
            <a:endParaRPr lang="en-US" altLang="zh-CN" sz="2400" dirty="0" smtClean="0">
              <a:latin typeface="楷体_GB2312" pitchFamily="49" charset="-122"/>
              <a:ea typeface="楷体_GB2312" pitchFamily="49" charset="-122"/>
            </a:endParaRPr>
          </a:p>
          <a:p>
            <a:pPr marL="514350" indent="-457200">
              <a:buFont typeface="Arial" panose="020B0604020202020204" pitchFamily="34" charset="0"/>
              <a:buNone/>
              <a:defRPr/>
            </a:pPr>
            <a:r>
              <a:rPr lang="zh-CN" altLang="zh-CN" sz="2400" dirty="0" smtClean="0">
                <a:latin typeface="楷体_GB2312" pitchFamily="49" charset="-122"/>
                <a:ea typeface="楷体_GB2312" pitchFamily="49" charset="-122"/>
              </a:rPr>
              <a:t>（</a:t>
            </a:r>
            <a:r>
              <a:rPr lang="zh-CN" altLang="zh-CN" sz="2400" dirty="0" smtClean="0">
                <a:solidFill>
                  <a:srgbClr val="FF0000"/>
                </a:solidFill>
                <a:latin typeface="楷体_GB2312" pitchFamily="49" charset="-122"/>
                <a:ea typeface="楷体_GB2312" pitchFamily="49" charset="-122"/>
              </a:rPr>
              <a:t>19</a:t>
            </a:r>
            <a:r>
              <a:rPr lang="en-US" altLang="zh-CN" sz="2400" dirty="0" smtClean="0">
                <a:solidFill>
                  <a:srgbClr val="FF0000"/>
                </a:solidFill>
                <a:latin typeface="楷体_GB2312" pitchFamily="49" charset="-122"/>
                <a:ea typeface="楷体_GB2312" pitchFamily="49" charset="-122"/>
              </a:rPr>
              <a:t>81</a:t>
            </a:r>
            <a:r>
              <a:rPr lang="zh-CN" altLang="zh-CN" sz="2400" dirty="0" smtClean="0">
                <a:solidFill>
                  <a:srgbClr val="FF0000"/>
                </a:solidFill>
                <a:latin typeface="楷体_GB2312" pitchFamily="49" charset="-122"/>
                <a:ea typeface="楷体_GB2312" pitchFamily="49" charset="-122"/>
              </a:rPr>
              <a:t>.3.20以后出生</a:t>
            </a:r>
            <a:r>
              <a:rPr lang="zh-CN" altLang="zh-CN" sz="2400" dirty="0" smtClean="0">
                <a:latin typeface="楷体_GB2312" pitchFamily="49" charset="-122"/>
                <a:ea typeface="楷体_GB2312" pitchFamily="49" charset="-122"/>
              </a:rPr>
              <a:t>）；需提交国外院校正式邀请信，双方导师共同制定的</a:t>
            </a:r>
            <a:r>
              <a:rPr lang="zh-CN" altLang="en-US" sz="2400" dirty="0" smtClean="0">
                <a:latin typeface="楷体_GB2312" pitchFamily="49" charset="-122"/>
                <a:ea typeface="楷体_GB2312" pitchFamily="49" charset="-122"/>
              </a:rPr>
              <a:t>联合培养</a:t>
            </a:r>
            <a:r>
              <a:rPr lang="zh-CN" altLang="zh-CN" sz="2400" dirty="0" smtClean="0">
                <a:latin typeface="楷体_GB2312" pitchFamily="49" charset="-122"/>
                <a:ea typeface="楷体_GB2312" pitchFamily="49" charset="-122"/>
              </a:rPr>
              <a:t>计划、可能发生的与学习相关费用说明；</a:t>
            </a:r>
            <a:r>
              <a:rPr lang="zh-CN" altLang="en-US" sz="2400" dirty="0" smtClean="0">
                <a:latin typeface="楷体_GB2312" pitchFamily="49" charset="-122"/>
                <a:ea typeface="楷体_GB2312" pitchFamily="49" charset="-122"/>
              </a:rPr>
              <a:t>外语成绩证明</a:t>
            </a:r>
            <a:r>
              <a:rPr lang="zh-CN" altLang="zh-CN" sz="2400" dirty="0" smtClean="0">
                <a:latin typeface="楷体_GB2312" pitchFamily="49" charset="-122"/>
                <a:ea typeface="楷体_GB2312" pitchFamily="49" charset="-122"/>
              </a:rPr>
              <a:t>；学籍证明。入学时间原则上为申请当年</a:t>
            </a:r>
            <a:r>
              <a:rPr lang="zh-CN" altLang="en-US" sz="2400" dirty="0" smtClean="0">
                <a:latin typeface="楷体_GB2312" pitchFamily="49" charset="-122"/>
                <a:ea typeface="楷体_GB2312" pitchFamily="49" charset="-122"/>
              </a:rPr>
              <a:t>。</a:t>
            </a:r>
            <a:endParaRPr lang="en-US" altLang="zh-CN" sz="2400" dirty="0" smtClean="0">
              <a:latin typeface="楷体_GB2312" pitchFamily="49" charset="-122"/>
              <a:ea typeface="楷体_GB2312" pitchFamily="49" charset="-122"/>
            </a:endParaRPr>
          </a:p>
          <a:p>
            <a:pPr marL="514350" indent="-457200">
              <a:buFont typeface="Arial" panose="020B0604020202020204" pitchFamily="34" charset="0"/>
              <a:buNone/>
              <a:defRPr/>
            </a:pPr>
            <a:endParaRPr lang="en-US" altLang="zh-CN" sz="2400" dirty="0" smtClean="0">
              <a:latin typeface="楷体_GB2312" pitchFamily="49" charset="-122"/>
              <a:ea typeface="楷体_GB2312" pitchFamily="49" charset="-122"/>
            </a:endParaRPr>
          </a:p>
          <a:p>
            <a:pPr marL="514350" indent="-457200">
              <a:buFont typeface="Wingdings" pitchFamily="2" charset="2"/>
              <a:buChar char="l"/>
              <a:defRPr/>
            </a:pPr>
            <a:r>
              <a:rPr lang="zh-CN" altLang="en-US" sz="2400" dirty="0" smtClean="0">
                <a:latin typeface="楷体_GB2312" pitchFamily="49" charset="-122"/>
                <a:ea typeface="楷体_GB2312" pitchFamily="49" charset="-122"/>
              </a:rPr>
              <a:t>申请通过国家留学基金委与国外有关教育、科研机构合作奖学金派出者，还需满足合作奖学金要求的其他条件。</a:t>
            </a:r>
            <a:endParaRPr lang="zh-CN" altLang="zh-CN" sz="2400" dirty="0" smtClean="0">
              <a:latin typeface="楷体_GB2312" pitchFamily="49" charset="-122"/>
              <a:ea typeface="楷体_GB2312" pitchFamily="49" charset="-122"/>
            </a:endParaRPr>
          </a:p>
          <a:p>
            <a:pPr>
              <a:buFontTx/>
              <a:buNone/>
              <a:defRPr/>
            </a:pPr>
            <a:endParaRPr lang="zh-CN" altLang="en-US" dirty="0" smtClean="0"/>
          </a:p>
        </p:txBody>
      </p:sp>
    </p:spTree>
    <p:extLst>
      <p:ext uri="{BB962C8B-B14F-4D97-AF65-F5344CB8AC3E}">
        <p14:creationId xmlns:p14="http://schemas.microsoft.com/office/powerpoint/2010/main" val="368153447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154716" y="576764"/>
            <a:ext cx="8397875" cy="722313"/>
          </a:xfrm>
          <a:prstGeom prst="rect">
            <a:avLst/>
          </a:prstGeom>
        </p:spPr>
        <p:txBody>
          <a:bodyPr lIns="92067" tIns="46034" rIns="92067" bIns="46034"/>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zh-CN" altLang="en-US" b="1" dirty="0" smtClean="0">
                <a:latin typeface="楷体_GB2312" pitchFamily="49" charset="-122"/>
                <a:ea typeface="楷体_GB2312" pitchFamily="49" charset="-122"/>
              </a:rPr>
              <a:t>选派计划</a:t>
            </a:r>
          </a:p>
        </p:txBody>
      </p:sp>
      <p:sp>
        <p:nvSpPr>
          <p:cNvPr id="7" name="Rectangle 3"/>
          <p:cNvSpPr txBox="1">
            <a:spLocks noChangeArrowheads="1"/>
          </p:cNvSpPr>
          <p:nvPr/>
        </p:nvSpPr>
        <p:spPr>
          <a:xfrm>
            <a:off x="0" y="1295536"/>
            <a:ext cx="9144000" cy="564360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09600" indent="-609600">
              <a:buFontTx/>
              <a:buNone/>
            </a:pPr>
            <a:r>
              <a:rPr lang="zh-CN" altLang="en-US" dirty="0" smtClean="0">
                <a:latin typeface="楷体_GB2312" pitchFamily="49" charset="-122"/>
                <a:ea typeface="楷体_GB2312" pitchFamily="49" charset="-122"/>
              </a:rPr>
              <a:t>● </a:t>
            </a:r>
            <a:r>
              <a:rPr lang="zh-CN" altLang="en-US" b="1" dirty="0" smtClean="0">
                <a:latin typeface="楷体_GB2312" pitchFamily="49" charset="-122"/>
                <a:ea typeface="楷体_GB2312" pitchFamily="49" charset="-122"/>
              </a:rPr>
              <a:t>研究生项目外语要求</a:t>
            </a:r>
          </a:p>
          <a:p>
            <a:pPr marL="609600" indent="-609600">
              <a:buFontTx/>
              <a:buNone/>
            </a:pPr>
            <a:r>
              <a:rPr lang="zh-CN" altLang="en-US" dirty="0" smtClean="0">
                <a:latin typeface="楷体_GB2312" pitchFamily="49" charset="-122"/>
                <a:ea typeface="楷体_GB2312" pitchFamily="49" charset="-122"/>
              </a:rPr>
              <a:t>   </a:t>
            </a:r>
            <a:r>
              <a:rPr lang="zh-CN" altLang="en-US" sz="2400" dirty="0" smtClean="0">
                <a:latin typeface="楷体_GB2312" pitchFamily="49" charset="-122"/>
                <a:ea typeface="楷体_GB2312" pitchFamily="49" charset="-122"/>
              </a:rPr>
              <a:t>外语水平符合国外留学单位的语言要求或达到以下条件之一：</a:t>
            </a:r>
          </a:p>
          <a:p>
            <a:pPr marL="990600" lvl="1" indent="-533400">
              <a:lnSpc>
                <a:spcPct val="110000"/>
              </a:lnSpc>
              <a:buFontTx/>
              <a:buAutoNum type="arabicPeriod"/>
            </a:pPr>
            <a:r>
              <a:rPr lang="zh-CN" altLang="en-US" sz="2000" dirty="0" smtClean="0">
                <a:latin typeface="楷体_GB2312" pitchFamily="49" charset="-122"/>
                <a:ea typeface="楷体_GB2312" pitchFamily="49" charset="-122"/>
              </a:rPr>
              <a:t>外语专业本科（含）以上毕业（专业语种应与留学目的国使用语种一致）</a:t>
            </a:r>
          </a:p>
          <a:p>
            <a:pPr marL="990600" lvl="1" indent="-533400">
              <a:lnSpc>
                <a:spcPct val="110000"/>
              </a:lnSpc>
              <a:buFontTx/>
              <a:buAutoNum type="arabicPeriod"/>
            </a:pPr>
            <a:r>
              <a:rPr lang="zh-CN" altLang="en-US" sz="2000" dirty="0" smtClean="0">
                <a:latin typeface="楷体_GB2312" pitchFamily="49" charset="-122"/>
                <a:ea typeface="楷体_GB2312" pitchFamily="49" charset="-122"/>
              </a:rPr>
              <a:t>曾在同一语种国家留学一学年（</a:t>
            </a:r>
            <a:r>
              <a:rPr lang="en-US" altLang="zh-CN" sz="2000" dirty="0" smtClean="0">
                <a:latin typeface="楷体_GB2312" pitchFamily="49" charset="-122"/>
                <a:ea typeface="楷体_GB2312" pitchFamily="49" charset="-122"/>
              </a:rPr>
              <a:t>8-12</a:t>
            </a:r>
            <a:r>
              <a:rPr lang="zh-CN" altLang="en-US" sz="2000" dirty="0" smtClean="0">
                <a:latin typeface="楷体_GB2312" pitchFamily="49" charset="-122"/>
                <a:ea typeface="楷体_GB2312" pitchFamily="49" charset="-122"/>
              </a:rPr>
              <a:t>个月）或连续工作一年（含）以上</a:t>
            </a:r>
          </a:p>
          <a:p>
            <a:pPr marL="990600" lvl="1" indent="-533400">
              <a:lnSpc>
                <a:spcPct val="110000"/>
              </a:lnSpc>
              <a:buFontTx/>
              <a:buAutoNum type="arabicPeriod"/>
            </a:pPr>
            <a:r>
              <a:rPr lang="zh-CN" altLang="en-US" sz="2000" dirty="0" smtClean="0">
                <a:latin typeface="楷体_GB2312" pitchFamily="49" charset="-122"/>
                <a:ea typeface="楷体_GB2312" pitchFamily="49" charset="-122"/>
              </a:rPr>
              <a:t>参加</a:t>
            </a:r>
            <a:r>
              <a:rPr lang="zh-CN" altLang="en-US" sz="2000" dirty="0" smtClean="0">
                <a:ea typeface="楷体_GB2312" pitchFamily="49" charset="-122"/>
              </a:rPr>
              <a:t>“</a:t>
            </a:r>
            <a:r>
              <a:rPr lang="zh-CN" altLang="en-US" sz="2000" dirty="0" smtClean="0">
                <a:latin typeface="楷体_GB2312" pitchFamily="49" charset="-122"/>
                <a:ea typeface="楷体_GB2312" pitchFamily="49" charset="-122"/>
              </a:rPr>
              <a:t>全国外语水平考试</a:t>
            </a:r>
            <a:r>
              <a:rPr lang="zh-CN" altLang="en-US" sz="2000" dirty="0" smtClean="0">
                <a:ea typeface="楷体_GB2312" pitchFamily="49" charset="-122"/>
              </a:rPr>
              <a:t>”</a:t>
            </a:r>
            <a:r>
              <a:rPr lang="zh-CN" altLang="en-US" sz="2000" dirty="0" smtClean="0">
                <a:latin typeface="楷体_GB2312" pitchFamily="49" charset="-122"/>
                <a:ea typeface="楷体_GB2312" pitchFamily="49" charset="-122"/>
              </a:rPr>
              <a:t>（</a:t>
            </a:r>
            <a:r>
              <a:rPr lang="en-US" altLang="zh-CN" sz="2000" dirty="0" smtClean="0">
                <a:latin typeface="楷体_GB2312" pitchFamily="49" charset="-122"/>
                <a:ea typeface="楷体_GB2312" pitchFamily="49" charset="-122"/>
              </a:rPr>
              <a:t>WSK</a:t>
            </a:r>
            <a:r>
              <a:rPr lang="zh-CN" altLang="en-US" sz="2000" dirty="0" smtClean="0">
                <a:latin typeface="楷体_GB2312" pitchFamily="49" charset="-122"/>
                <a:ea typeface="楷体_GB2312" pitchFamily="49" charset="-122"/>
              </a:rPr>
              <a:t>）并达到合格标准</a:t>
            </a:r>
          </a:p>
          <a:p>
            <a:pPr marL="990600" lvl="1" indent="-533400">
              <a:lnSpc>
                <a:spcPct val="110000"/>
              </a:lnSpc>
              <a:buFontTx/>
              <a:buAutoNum type="arabicPeriod"/>
            </a:pPr>
            <a:r>
              <a:rPr lang="zh-CN" altLang="en-US" sz="2000" dirty="0" smtClean="0">
                <a:latin typeface="楷体_GB2312" pitchFamily="49" charset="-122"/>
                <a:ea typeface="楷体_GB2312" pitchFamily="49" charset="-122"/>
              </a:rPr>
              <a:t>曾在教育部指定出国留学培训部参加相关语种培训并获得结业证书（英语为高级班，其他语种为中级班）</a:t>
            </a:r>
          </a:p>
          <a:p>
            <a:pPr marL="990600" lvl="1" indent="-533400">
              <a:lnSpc>
                <a:spcPct val="110000"/>
              </a:lnSpc>
              <a:buFontTx/>
              <a:buAutoNum type="arabicPeriod"/>
            </a:pPr>
            <a:r>
              <a:rPr lang="zh-CN" altLang="en-US" sz="2000" dirty="0" smtClean="0">
                <a:latin typeface="楷体_GB2312" pitchFamily="49" charset="-122"/>
                <a:ea typeface="楷体_GB2312" pitchFamily="49" charset="-122"/>
              </a:rPr>
              <a:t>参加雅思（学术类）、托福、德、法、意、西、日、韩语水平考试。成绩达到以下标准：，雅思</a:t>
            </a:r>
            <a:r>
              <a:rPr lang="en-US" altLang="zh-CN" sz="2000" dirty="0" smtClean="0">
                <a:latin typeface="楷体_GB2312" pitchFamily="49" charset="-122"/>
                <a:ea typeface="楷体_GB2312" pitchFamily="49" charset="-122"/>
              </a:rPr>
              <a:t>6.5</a:t>
            </a:r>
            <a:r>
              <a:rPr lang="zh-CN" altLang="en-US" sz="2000" dirty="0" smtClean="0">
                <a:latin typeface="楷体_GB2312" pitchFamily="49" charset="-122"/>
                <a:ea typeface="楷体_GB2312" pitchFamily="49" charset="-122"/>
              </a:rPr>
              <a:t>分，托福（</a:t>
            </a:r>
            <a:r>
              <a:rPr lang="en-US" altLang="zh-CN" sz="2000" dirty="0" smtClean="0">
                <a:latin typeface="楷体_GB2312" pitchFamily="49" charset="-122"/>
                <a:ea typeface="楷体_GB2312" pitchFamily="49" charset="-122"/>
              </a:rPr>
              <a:t>IBT</a:t>
            </a:r>
            <a:r>
              <a:rPr lang="zh-CN" altLang="en-US" sz="2000" dirty="0" smtClean="0">
                <a:latin typeface="楷体_GB2312" pitchFamily="49" charset="-122"/>
                <a:ea typeface="楷体_GB2312" pitchFamily="49" charset="-122"/>
              </a:rPr>
              <a:t>）</a:t>
            </a:r>
            <a:r>
              <a:rPr lang="en-US" altLang="zh-CN" sz="2000" dirty="0" smtClean="0">
                <a:latin typeface="楷体_GB2312" pitchFamily="49" charset="-122"/>
                <a:ea typeface="楷体_GB2312" pitchFamily="49" charset="-122"/>
              </a:rPr>
              <a:t>95</a:t>
            </a:r>
            <a:r>
              <a:rPr lang="zh-CN" altLang="en-US" sz="2000" dirty="0" smtClean="0">
                <a:latin typeface="楷体_GB2312" pitchFamily="49" charset="-122"/>
                <a:ea typeface="楷体_GB2312" pitchFamily="49" charset="-122"/>
              </a:rPr>
              <a:t>分；德、法、意、西语达到欧洲统一语言参考框架（</a:t>
            </a:r>
            <a:r>
              <a:rPr lang="en-US" altLang="zh-CN" sz="2000" dirty="0" smtClean="0">
                <a:latin typeface="楷体_GB2312" pitchFamily="49" charset="-122"/>
                <a:ea typeface="楷体_GB2312" pitchFamily="49" charset="-122"/>
              </a:rPr>
              <a:t>CECRL</a:t>
            </a:r>
            <a:r>
              <a:rPr lang="zh-CN" altLang="en-US" sz="2000" dirty="0" smtClean="0">
                <a:latin typeface="楷体_GB2312" pitchFamily="49" charset="-122"/>
                <a:ea typeface="楷体_GB2312" pitchFamily="49" charset="-122"/>
              </a:rPr>
              <a:t>）的</a:t>
            </a:r>
            <a:r>
              <a:rPr lang="en-US" altLang="zh-CN" sz="2000" dirty="0" smtClean="0">
                <a:latin typeface="楷体_GB2312" pitchFamily="49" charset="-122"/>
                <a:ea typeface="楷体_GB2312" pitchFamily="49" charset="-122"/>
              </a:rPr>
              <a:t>B2</a:t>
            </a:r>
            <a:r>
              <a:rPr lang="zh-CN" altLang="en-US" sz="2000" dirty="0" smtClean="0">
                <a:latin typeface="楷体_GB2312" pitchFamily="49" charset="-122"/>
                <a:ea typeface="楷体_GB2312" pitchFamily="49" charset="-122"/>
              </a:rPr>
              <a:t>级；日语达到二级（</a:t>
            </a:r>
            <a:r>
              <a:rPr lang="en-US" altLang="zh-CN" sz="2000" dirty="0" smtClean="0">
                <a:latin typeface="楷体_GB2312" pitchFamily="49" charset="-122"/>
                <a:ea typeface="楷体_GB2312" pitchFamily="49" charset="-122"/>
              </a:rPr>
              <a:t>N2</a:t>
            </a:r>
            <a:r>
              <a:rPr lang="zh-CN" altLang="en-US" sz="2000" dirty="0" smtClean="0">
                <a:latin typeface="楷体_GB2312" pitchFamily="49" charset="-122"/>
                <a:ea typeface="楷体_GB2312" pitchFamily="49" charset="-122"/>
              </a:rPr>
              <a:t>）；韩语达到</a:t>
            </a:r>
            <a:r>
              <a:rPr lang="en-US" altLang="zh-CN" sz="2000" dirty="0" smtClean="0">
                <a:latin typeface="楷体_GB2312" pitchFamily="49" charset="-122"/>
                <a:ea typeface="楷体_GB2312" pitchFamily="49" charset="-122"/>
              </a:rPr>
              <a:t>TOPIK4</a:t>
            </a:r>
            <a:r>
              <a:rPr lang="zh-CN" altLang="en-US" sz="2000" dirty="0" smtClean="0">
                <a:latin typeface="楷体_GB2312" pitchFamily="49" charset="-122"/>
                <a:ea typeface="楷体_GB2312" pitchFamily="49" charset="-122"/>
              </a:rPr>
              <a:t>级。</a:t>
            </a:r>
            <a:endParaRPr lang="en-US" altLang="zh-CN" sz="2000" dirty="0" smtClean="0">
              <a:latin typeface="楷体_GB2312" pitchFamily="49" charset="-122"/>
              <a:ea typeface="楷体_GB2312" pitchFamily="49" charset="-122"/>
            </a:endParaRPr>
          </a:p>
          <a:p>
            <a:pPr marL="990600" lvl="1" indent="-533400">
              <a:lnSpc>
                <a:spcPct val="110000"/>
              </a:lnSpc>
              <a:buFontTx/>
              <a:buAutoNum type="arabicPeriod"/>
            </a:pPr>
            <a:r>
              <a:rPr lang="zh-CN" altLang="en-US" sz="2000" dirty="0" smtClean="0">
                <a:latin typeface="楷体_GB2312" pitchFamily="49" charset="-122"/>
                <a:ea typeface="楷体_GB2312" pitchFamily="49" charset="-122"/>
              </a:rPr>
              <a:t>通过国外拟留学单位组织的面试、考试等方式达到其语言要求（应在外方邀请信中注明或单独出具</a:t>
            </a:r>
            <a:r>
              <a:rPr lang="zh-CN" altLang="en-US" sz="2000" smtClean="0">
                <a:latin typeface="楷体_GB2312" pitchFamily="49" charset="-122"/>
                <a:ea typeface="楷体_GB2312" pitchFamily="49" charset="-122"/>
              </a:rPr>
              <a:t>证明）</a:t>
            </a:r>
            <a:endParaRPr lang="zh-CN" altLang="en-US" sz="2000" dirty="0" smtClean="0">
              <a:latin typeface="楷体_GB2312" pitchFamily="49" charset="-122"/>
              <a:ea typeface="楷体_GB2312" pitchFamily="49" charset="-122"/>
            </a:endParaRPr>
          </a:p>
        </p:txBody>
      </p:sp>
    </p:spTree>
    <p:extLst>
      <p:ext uri="{BB962C8B-B14F-4D97-AF65-F5344CB8AC3E}">
        <p14:creationId xmlns:p14="http://schemas.microsoft.com/office/powerpoint/2010/main" val="204766664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154716" y="576764"/>
            <a:ext cx="8397875" cy="722313"/>
          </a:xfrm>
          <a:prstGeom prst="rect">
            <a:avLst/>
          </a:prstGeom>
        </p:spPr>
        <p:txBody>
          <a:bodyPr lIns="92067" tIns="46034" rIns="92067" bIns="46034"/>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zh-CN" altLang="en-US" b="1" dirty="0" smtClean="0">
                <a:latin typeface="楷体_GB2312" pitchFamily="49" charset="-122"/>
                <a:ea typeface="楷体_GB2312" pitchFamily="49" charset="-122"/>
              </a:rPr>
              <a:t>选派计划</a:t>
            </a:r>
          </a:p>
        </p:txBody>
      </p:sp>
      <p:sp>
        <p:nvSpPr>
          <p:cNvPr id="4" name="Rectangle 3"/>
          <p:cNvSpPr txBox="1">
            <a:spLocks noChangeArrowheads="1"/>
          </p:cNvSpPr>
          <p:nvPr/>
        </p:nvSpPr>
        <p:spPr>
          <a:xfrm>
            <a:off x="182884" y="1307408"/>
            <a:ext cx="9144000" cy="564360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09600" indent="-609600">
              <a:buFontTx/>
              <a:buNone/>
            </a:pPr>
            <a:r>
              <a:rPr lang="zh-CN" altLang="en-US" dirty="0" smtClean="0">
                <a:latin typeface="楷体_GB2312" pitchFamily="49" charset="-122"/>
                <a:ea typeface="楷体_GB2312" pitchFamily="49" charset="-122"/>
              </a:rPr>
              <a:t>●</a:t>
            </a:r>
            <a:r>
              <a:rPr lang="zh-CN" altLang="en-US" sz="2000" dirty="0" smtClean="0">
                <a:latin typeface="楷体_GB2312" pitchFamily="49" charset="-122"/>
                <a:ea typeface="楷体_GB2312" pitchFamily="49" charset="-122"/>
              </a:rPr>
              <a:t> </a:t>
            </a:r>
            <a:r>
              <a:rPr lang="zh-CN" altLang="en-US" b="1" dirty="0" smtClean="0">
                <a:latin typeface="楷体_GB2312" pitchFamily="49" charset="-122"/>
                <a:ea typeface="楷体_GB2312" pitchFamily="49" charset="-122"/>
              </a:rPr>
              <a:t>研究生项目</a:t>
            </a:r>
            <a:r>
              <a:rPr lang="en-US" altLang="zh-CN" b="1" dirty="0" smtClean="0">
                <a:latin typeface="楷体_GB2312" pitchFamily="49" charset="-122"/>
                <a:ea typeface="楷体_GB2312" pitchFamily="49" charset="-122"/>
              </a:rPr>
              <a:t>-</a:t>
            </a:r>
            <a:r>
              <a:rPr lang="zh-CN" altLang="en-US" b="1" dirty="0" smtClean="0">
                <a:latin typeface="楷体_GB2312" pitchFamily="49" charset="-122"/>
                <a:ea typeface="楷体_GB2312" pitchFamily="49" charset="-122"/>
              </a:rPr>
              <a:t>寒假外语培训班开班信息</a:t>
            </a:r>
            <a:endParaRPr lang="zh-CN" altLang="en-US" b="1" dirty="0" smtClean="0">
              <a:solidFill>
                <a:srgbClr val="FF0000"/>
              </a:solidFill>
              <a:latin typeface="楷体_GB2312" pitchFamily="49" charset="-122"/>
              <a:ea typeface="楷体_GB2312" pitchFamily="49" charset="-122"/>
            </a:endParaRPr>
          </a:p>
          <a:p>
            <a:pPr marL="609600" indent="-609600">
              <a:buFontTx/>
              <a:buNone/>
            </a:pPr>
            <a:r>
              <a:rPr lang="zh-CN" altLang="en-US" sz="1600" dirty="0" smtClean="0">
                <a:latin typeface="楷体_GB2312" pitchFamily="49" charset="-122"/>
                <a:ea typeface="楷体_GB2312" pitchFamily="49" charset="-122"/>
              </a:rPr>
              <a:t>一、开办语种：英语 </a:t>
            </a:r>
          </a:p>
          <a:p>
            <a:pPr marL="609600" indent="-609600">
              <a:buFontTx/>
              <a:buNone/>
            </a:pPr>
            <a:r>
              <a:rPr lang="zh-CN" altLang="en-US" sz="1600" dirty="0" smtClean="0">
                <a:latin typeface="楷体_GB2312" pitchFamily="49" charset="-122"/>
                <a:ea typeface="楷体_GB2312" pitchFamily="49" charset="-122"/>
              </a:rPr>
              <a:t>二、培训期限及学时：</a:t>
            </a:r>
            <a:r>
              <a:rPr lang="en-US" altLang="zh-CN" sz="1600" dirty="0" smtClean="0">
                <a:latin typeface="楷体_GB2312" pitchFamily="49" charset="-122"/>
                <a:ea typeface="楷体_GB2312" pitchFamily="49" charset="-122"/>
              </a:rPr>
              <a:t>2016</a:t>
            </a:r>
            <a:r>
              <a:rPr lang="zh-CN" altLang="en-US" sz="1600" dirty="0" smtClean="0">
                <a:latin typeface="楷体_GB2312" pitchFamily="49" charset="-122"/>
                <a:ea typeface="楷体_GB2312" pitchFamily="49" charset="-122"/>
              </a:rPr>
              <a:t>年</a:t>
            </a:r>
            <a:r>
              <a:rPr lang="en-US" altLang="zh-CN" sz="1600" dirty="0" smtClean="0">
                <a:latin typeface="楷体_GB2312" pitchFamily="49" charset="-122"/>
                <a:ea typeface="楷体_GB2312" pitchFamily="49" charset="-122"/>
              </a:rPr>
              <a:t>1</a:t>
            </a:r>
            <a:r>
              <a:rPr lang="zh-CN" altLang="en-US" sz="1600" dirty="0" smtClean="0">
                <a:latin typeface="楷体_GB2312" pitchFamily="49" charset="-122"/>
                <a:ea typeface="楷体_GB2312" pitchFamily="49" charset="-122"/>
              </a:rPr>
              <a:t>月</a:t>
            </a:r>
            <a:r>
              <a:rPr lang="en-US" altLang="zh-CN" sz="1600" dirty="0" smtClean="0">
                <a:latin typeface="楷体_GB2312" pitchFamily="49" charset="-122"/>
                <a:ea typeface="楷体_GB2312" pitchFamily="49" charset="-122"/>
              </a:rPr>
              <a:t>12</a:t>
            </a:r>
            <a:r>
              <a:rPr lang="zh-CN" altLang="en-US" sz="1600" dirty="0" smtClean="0">
                <a:latin typeface="楷体_GB2312" pitchFamily="49" charset="-122"/>
                <a:ea typeface="楷体_GB2312" pitchFamily="49" charset="-122"/>
              </a:rPr>
              <a:t>日</a:t>
            </a:r>
            <a:r>
              <a:rPr lang="en-US" altLang="zh-CN" sz="1600" dirty="0" smtClean="0">
                <a:latin typeface="楷体_GB2312" pitchFamily="49" charset="-122"/>
                <a:ea typeface="楷体_GB2312" pitchFamily="49" charset="-122"/>
              </a:rPr>
              <a:t>-28</a:t>
            </a:r>
            <a:r>
              <a:rPr lang="zh-CN" altLang="en-US" sz="1600" dirty="0" smtClean="0">
                <a:latin typeface="楷体_GB2312" pitchFamily="49" charset="-122"/>
                <a:ea typeface="楷体_GB2312" pitchFamily="49" charset="-122"/>
              </a:rPr>
              <a:t>日，</a:t>
            </a:r>
            <a:r>
              <a:rPr lang="en-US" altLang="zh-CN" sz="1600" dirty="0" smtClean="0">
                <a:latin typeface="楷体_GB2312" pitchFamily="49" charset="-122"/>
                <a:ea typeface="楷体_GB2312" pitchFamily="49" charset="-122"/>
              </a:rPr>
              <a:t>120</a:t>
            </a:r>
            <a:r>
              <a:rPr lang="zh-CN" altLang="en-US" sz="1600" dirty="0" smtClean="0">
                <a:latin typeface="楷体_GB2312" pitchFamily="49" charset="-122"/>
                <a:ea typeface="楷体_GB2312" pitchFamily="49" charset="-122"/>
              </a:rPr>
              <a:t>学时。</a:t>
            </a:r>
          </a:p>
          <a:p>
            <a:pPr marL="609600" indent="-609600">
              <a:buFontTx/>
              <a:buNone/>
            </a:pPr>
            <a:r>
              <a:rPr lang="zh-CN" altLang="en-US" sz="1600" dirty="0" smtClean="0">
                <a:latin typeface="楷体_GB2312" pitchFamily="49" charset="-122"/>
                <a:ea typeface="楷体_GB2312" pitchFamily="49" charset="-122"/>
              </a:rPr>
              <a:t>三、培训费用：学费</a:t>
            </a:r>
            <a:r>
              <a:rPr lang="en-US" altLang="zh-CN" sz="1600" dirty="0" smtClean="0">
                <a:latin typeface="楷体_GB2312" pitchFamily="49" charset="-122"/>
                <a:ea typeface="楷体_GB2312" pitchFamily="49" charset="-122"/>
              </a:rPr>
              <a:t>3000</a:t>
            </a:r>
            <a:r>
              <a:rPr lang="zh-CN" altLang="en-US" sz="1600" dirty="0" smtClean="0">
                <a:latin typeface="楷体_GB2312" pitchFamily="49" charset="-122"/>
                <a:ea typeface="楷体_GB2312" pitchFamily="49" charset="-122"/>
              </a:rPr>
              <a:t>元。住宿费</a:t>
            </a:r>
            <a:r>
              <a:rPr lang="en-US" altLang="zh-CN" sz="1600" dirty="0" smtClean="0">
                <a:latin typeface="楷体_GB2312" pitchFamily="49" charset="-122"/>
                <a:ea typeface="楷体_GB2312" pitchFamily="49" charset="-122"/>
              </a:rPr>
              <a:t>1000</a:t>
            </a:r>
            <a:r>
              <a:rPr lang="zh-CN" altLang="en-US" sz="1600" dirty="0" smtClean="0">
                <a:latin typeface="楷体_GB2312" pitchFamily="49" charset="-122"/>
                <a:ea typeface="楷体_GB2312" pitchFamily="49" charset="-122"/>
              </a:rPr>
              <a:t>元。</a:t>
            </a:r>
          </a:p>
          <a:p>
            <a:pPr marL="609600" indent="-609600">
              <a:buFontTx/>
              <a:buNone/>
            </a:pPr>
            <a:r>
              <a:rPr lang="zh-CN" altLang="en-US" sz="1600" dirty="0" smtClean="0">
                <a:latin typeface="楷体_GB2312" pitchFamily="49" charset="-122"/>
                <a:ea typeface="楷体_GB2312" pitchFamily="49" charset="-122"/>
              </a:rPr>
              <a:t>四、结业考试：</a:t>
            </a:r>
            <a:r>
              <a:rPr lang="en-US" altLang="zh-CN" sz="1600" dirty="0" smtClean="0">
                <a:latin typeface="楷体_GB2312" pitchFamily="49" charset="-122"/>
                <a:ea typeface="楷体_GB2312" pitchFamily="49" charset="-122"/>
              </a:rPr>
              <a:t>2016</a:t>
            </a:r>
            <a:r>
              <a:rPr lang="zh-CN" altLang="en-US" sz="1600" dirty="0" smtClean="0">
                <a:latin typeface="楷体_GB2312" pitchFamily="49" charset="-122"/>
                <a:ea typeface="楷体_GB2312" pitchFamily="49" charset="-122"/>
              </a:rPr>
              <a:t>年</a:t>
            </a:r>
            <a:r>
              <a:rPr lang="en-US" altLang="zh-CN" sz="1600" dirty="0" smtClean="0">
                <a:latin typeface="楷体_GB2312" pitchFamily="49" charset="-122"/>
                <a:ea typeface="楷体_GB2312" pitchFamily="49" charset="-122"/>
              </a:rPr>
              <a:t>1</a:t>
            </a:r>
            <a:r>
              <a:rPr lang="zh-CN" altLang="en-US" sz="1600" dirty="0" smtClean="0">
                <a:latin typeface="楷体_GB2312" pitchFamily="49" charset="-122"/>
                <a:ea typeface="楷体_GB2312" pitchFamily="49" charset="-122"/>
              </a:rPr>
              <a:t>月</a:t>
            </a:r>
            <a:r>
              <a:rPr lang="en-US" altLang="zh-CN" sz="1600" dirty="0" smtClean="0">
                <a:latin typeface="楷体_GB2312" pitchFamily="49" charset="-122"/>
                <a:ea typeface="楷体_GB2312" pitchFamily="49" charset="-122"/>
              </a:rPr>
              <a:t>29</a:t>
            </a:r>
            <a:r>
              <a:rPr lang="zh-CN" altLang="en-US" sz="1600" dirty="0" smtClean="0">
                <a:latin typeface="楷体_GB2312" pitchFamily="49" charset="-122"/>
                <a:ea typeface="楷体_GB2312" pitchFamily="49" charset="-122"/>
              </a:rPr>
              <a:t>日全国统考，颁发结业证、成绩单。</a:t>
            </a:r>
          </a:p>
          <a:p>
            <a:pPr marL="609600" indent="-609600">
              <a:buFontTx/>
              <a:buNone/>
            </a:pPr>
            <a:r>
              <a:rPr lang="zh-CN" altLang="en-US" sz="1600" dirty="0" smtClean="0">
                <a:latin typeface="楷体_GB2312" pitchFamily="49" charset="-122"/>
                <a:ea typeface="楷体_GB2312" pitchFamily="49" charset="-122"/>
              </a:rPr>
              <a:t>五、英语培训班安排：</a:t>
            </a:r>
          </a:p>
          <a:p>
            <a:pPr marL="609600" indent="-609600">
              <a:buFontTx/>
              <a:buNone/>
            </a:pPr>
            <a:r>
              <a:rPr lang="zh-CN" altLang="en-US" sz="1600" dirty="0" smtClean="0">
                <a:latin typeface="楷体_GB2312" pitchFamily="49" charset="-122"/>
                <a:ea typeface="楷体_GB2312" pitchFamily="49" charset="-122"/>
              </a:rPr>
              <a:t>      </a:t>
            </a:r>
            <a:r>
              <a:rPr lang="en-US" altLang="zh-CN" sz="1600" dirty="0" smtClean="0">
                <a:latin typeface="楷体_GB2312" pitchFamily="49" charset="-122"/>
                <a:ea typeface="楷体_GB2312" pitchFamily="49" charset="-122"/>
              </a:rPr>
              <a:t>2015</a:t>
            </a:r>
            <a:r>
              <a:rPr lang="zh-CN" altLang="en-US" sz="1600" dirty="0" smtClean="0">
                <a:latin typeface="楷体_GB2312" pitchFamily="49" charset="-122"/>
                <a:ea typeface="楷体_GB2312" pitchFamily="49" charset="-122"/>
              </a:rPr>
              <a:t>年</a:t>
            </a:r>
            <a:r>
              <a:rPr lang="en-US" altLang="zh-CN" sz="1600" dirty="0" smtClean="0">
                <a:latin typeface="楷体_GB2312" pitchFamily="49" charset="-122"/>
                <a:ea typeface="楷体_GB2312" pitchFamily="49" charset="-122"/>
              </a:rPr>
              <a:t>12</a:t>
            </a:r>
            <a:r>
              <a:rPr lang="zh-CN" altLang="en-US" sz="1600" dirty="0" smtClean="0">
                <a:latin typeface="楷体_GB2312" pitchFamily="49" charset="-122"/>
                <a:ea typeface="楷体_GB2312" pitchFamily="49" charset="-122"/>
              </a:rPr>
              <a:t>月</a:t>
            </a:r>
            <a:r>
              <a:rPr lang="en-US" altLang="zh-CN" sz="1600" dirty="0" smtClean="0">
                <a:latin typeface="楷体_GB2312" pitchFamily="49" charset="-122"/>
                <a:ea typeface="楷体_GB2312" pitchFamily="49" charset="-122"/>
              </a:rPr>
              <a:t>8</a:t>
            </a:r>
            <a:r>
              <a:rPr lang="zh-CN" altLang="en-US" sz="1600" dirty="0" smtClean="0">
                <a:latin typeface="楷体_GB2312" pitchFamily="49" charset="-122"/>
                <a:ea typeface="楷体_GB2312" pitchFamily="49" charset="-122"/>
              </a:rPr>
              <a:t>日</a:t>
            </a:r>
            <a:r>
              <a:rPr lang="en-US" altLang="zh-CN" sz="1600" dirty="0" smtClean="0">
                <a:latin typeface="楷体_GB2312" pitchFamily="49" charset="-122"/>
                <a:ea typeface="楷体_GB2312" pitchFamily="49" charset="-122"/>
              </a:rPr>
              <a:t>-12</a:t>
            </a:r>
            <a:r>
              <a:rPr lang="zh-CN" altLang="en-US" sz="1600" dirty="0" smtClean="0">
                <a:latin typeface="楷体_GB2312" pitchFamily="49" charset="-122"/>
                <a:ea typeface="楷体_GB2312" pitchFamily="49" charset="-122"/>
              </a:rPr>
              <a:t>月</a:t>
            </a:r>
            <a:r>
              <a:rPr lang="en-US" altLang="zh-CN" sz="1600" dirty="0" smtClean="0">
                <a:latin typeface="楷体_GB2312" pitchFamily="49" charset="-122"/>
                <a:ea typeface="楷体_GB2312" pitchFamily="49" charset="-122"/>
              </a:rPr>
              <a:t>31</a:t>
            </a:r>
            <a:r>
              <a:rPr lang="zh-CN" altLang="en-US" sz="1600" dirty="0" smtClean="0">
                <a:latin typeface="楷体_GB2312" pitchFamily="49" charset="-122"/>
                <a:ea typeface="楷体_GB2312" pitchFamily="49" charset="-122"/>
              </a:rPr>
              <a:t>日报名；      </a:t>
            </a:r>
            <a:r>
              <a:rPr lang="en-US" altLang="zh-CN" sz="1600" dirty="0" smtClean="0">
                <a:latin typeface="楷体_GB2312" pitchFamily="49" charset="-122"/>
                <a:ea typeface="楷体_GB2312" pitchFamily="49" charset="-122"/>
              </a:rPr>
              <a:t>2016</a:t>
            </a:r>
            <a:r>
              <a:rPr lang="zh-CN" altLang="en-US" sz="1600" dirty="0" smtClean="0">
                <a:latin typeface="楷体_GB2312" pitchFamily="49" charset="-122"/>
                <a:ea typeface="楷体_GB2312" pitchFamily="49" charset="-122"/>
              </a:rPr>
              <a:t>年</a:t>
            </a:r>
            <a:r>
              <a:rPr lang="en-US" altLang="zh-CN" sz="1600" dirty="0" smtClean="0">
                <a:latin typeface="楷体_GB2312" pitchFamily="49" charset="-122"/>
                <a:ea typeface="楷体_GB2312" pitchFamily="49" charset="-122"/>
              </a:rPr>
              <a:t>1</a:t>
            </a:r>
            <a:r>
              <a:rPr lang="zh-CN" altLang="en-US" sz="1600" dirty="0" smtClean="0">
                <a:latin typeface="楷体_GB2312" pitchFamily="49" charset="-122"/>
                <a:ea typeface="楷体_GB2312" pitchFamily="49" charset="-122"/>
              </a:rPr>
              <a:t>月</a:t>
            </a:r>
            <a:r>
              <a:rPr lang="en-US" altLang="zh-CN" sz="1600" dirty="0" smtClean="0">
                <a:latin typeface="楷体_GB2312" pitchFamily="49" charset="-122"/>
                <a:ea typeface="楷体_GB2312" pitchFamily="49" charset="-122"/>
              </a:rPr>
              <a:t>10</a:t>
            </a:r>
            <a:r>
              <a:rPr lang="zh-CN" altLang="en-US" sz="1600" dirty="0" smtClean="0">
                <a:latin typeface="楷体_GB2312" pitchFamily="49" charset="-122"/>
                <a:ea typeface="楷体_GB2312" pitchFamily="49" charset="-122"/>
              </a:rPr>
              <a:t>日报到；</a:t>
            </a:r>
          </a:p>
          <a:p>
            <a:pPr marL="609600" indent="-609600">
              <a:buFontTx/>
              <a:buNone/>
            </a:pPr>
            <a:r>
              <a:rPr lang="zh-CN" altLang="en-US" sz="1600" dirty="0" smtClean="0">
                <a:latin typeface="楷体_GB2312" pitchFamily="49" charset="-122"/>
                <a:ea typeface="楷体_GB2312" pitchFamily="49" charset="-122"/>
              </a:rPr>
              <a:t>      </a:t>
            </a:r>
            <a:r>
              <a:rPr lang="en-US" altLang="zh-CN" sz="1600" dirty="0" smtClean="0">
                <a:latin typeface="楷体_GB2312" pitchFamily="49" charset="-122"/>
                <a:ea typeface="楷体_GB2312" pitchFamily="49" charset="-122"/>
              </a:rPr>
              <a:t>2016</a:t>
            </a:r>
            <a:r>
              <a:rPr lang="zh-CN" altLang="en-US" sz="1600" dirty="0" smtClean="0">
                <a:latin typeface="楷体_GB2312" pitchFamily="49" charset="-122"/>
                <a:ea typeface="楷体_GB2312" pitchFamily="49" charset="-122"/>
              </a:rPr>
              <a:t>年</a:t>
            </a:r>
            <a:r>
              <a:rPr lang="en-US" altLang="zh-CN" sz="1600" dirty="0" smtClean="0">
                <a:latin typeface="楷体_GB2312" pitchFamily="49" charset="-122"/>
                <a:ea typeface="楷体_GB2312" pitchFamily="49" charset="-122"/>
              </a:rPr>
              <a:t>1</a:t>
            </a:r>
            <a:r>
              <a:rPr lang="zh-CN" altLang="en-US" sz="1600" dirty="0" smtClean="0">
                <a:latin typeface="楷体_GB2312" pitchFamily="49" charset="-122"/>
                <a:ea typeface="楷体_GB2312" pitchFamily="49" charset="-122"/>
              </a:rPr>
              <a:t>月</a:t>
            </a:r>
            <a:r>
              <a:rPr lang="en-US" altLang="zh-CN" sz="1600" dirty="0" smtClean="0">
                <a:latin typeface="楷体_GB2312" pitchFamily="49" charset="-122"/>
                <a:ea typeface="楷体_GB2312" pitchFamily="49" charset="-122"/>
              </a:rPr>
              <a:t>11</a:t>
            </a:r>
            <a:r>
              <a:rPr lang="zh-CN" altLang="en-US" sz="1600" dirty="0" smtClean="0">
                <a:latin typeface="楷体_GB2312" pitchFamily="49" charset="-122"/>
                <a:ea typeface="楷体_GB2312" pitchFamily="49" charset="-122"/>
              </a:rPr>
              <a:t>日上午</a:t>
            </a:r>
            <a:r>
              <a:rPr lang="en-US" altLang="zh-CN" sz="1600" dirty="0" smtClean="0">
                <a:latin typeface="楷体_GB2312" pitchFamily="49" charset="-122"/>
                <a:ea typeface="楷体_GB2312" pitchFamily="49" charset="-122"/>
              </a:rPr>
              <a:t>9:00</a:t>
            </a:r>
            <a:r>
              <a:rPr lang="zh-CN" altLang="en-US" sz="1600" dirty="0" smtClean="0">
                <a:latin typeface="楷体_GB2312" pitchFamily="49" charset="-122"/>
                <a:ea typeface="楷体_GB2312" pitchFamily="49" charset="-122"/>
              </a:rPr>
              <a:t>入学测试；</a:t>
            </a:r>
          </a:p>
          <a:p>
            <a:pPr marL="609600" indent="-609600">
              <a:buFontTx/>
              <a:buNone/>
            </a:pPr>
            <a:r>
              <a:rPr lang="zh-CN" altLang="en-US" sz="1600" dirty="0" smtClean="0">
                <a:latin typeface="楷体_GB2312" pitchFamily="49" charset="-122"/>
                <a:ea typeface="楷体_GB2312" pitchFamily="49" charset="-122"/>
              </a:rPr>
              <a:t>      </a:t>
            </a:r>
            <a:r>
              <a:rPr lang="en-US" altLang="zh-CN" sz="1600" dirty="0" smtClean="0">
                <a:latin typeface="楷体_GB2312" pitchFamily="49" charset="-122"/>
                <a:ea typeface="楷体_GB2312" pitchFamily="49" charset="-122"/>
              </a:rPr>
              <a:t>2016</a:t>
            </a:r>
            <a:r>
              <a:rPr lang="zh-CN" altLang="en-US" sz="1600" dirty="0" smtClean="0">
                <a:latin typeface="楷体_GB2312" pitchFamily="49" charset="-122"/>
                <a:ea typeface="楷体_GB2312" pitchFamily="49" charset="-122"/>
              </a:rPr>
              <a:t>年</a:t>
            </a:r>
            <a:r>
              <a:rPr lang="en-US" altLang="zh-CN" sz="1600" dirty="0" smtClean="0">
                <a:latin typeface="楷体_GB2312" pitchFamily="49" charset="-122"/>
                <a:ea typeface="楷体_GB2312" pitchFamily="49" charset="-122"/>
              </a:rPr>
              <a:t>1</a:t>
            </a:r>
            <a:r>
              <a:rPr lang="zh-CN" altLang="en-US" sz="1600" dirty="0" smtClean="0">
                <a:latin typeface="楷体_GB2312" pitchFamily="49" charset="-122"/>
                <a:ea typeface="楷体_GB2312" pitchFamily="49" charset="-122"/>
              </a:rPr>
              <a:t>月</a:t>
            </a:r>
            <a:r>
              <a:rPr lang="en-US" altLang="zh-CN" sz="1600" dirty="0" smtClean="0">
                <a:latin typeface="楷体_GB2312" pitchFamily="49" charset="-122"/>
                <a:ea typeface="楷体_GB2312" pitchFamily="49" charset="-122"/>
              </a:rPr>
              <a:t>12</a:t>
            </a:r>
            <a:r>
              <a:rPr lang="zh-CN" altLang="en-US" sz="1600" dirty="0" smtClean="0">
                <a:latin typeface="楷体_GB2312" pitchFamily="49" charset="-122"/>
                <a:ea typeface="楷体_GB2312" pitchFamily="49" charset="-122"/>
              </a:rPr>
              <a:t>日上午</a:t>
            </a:r>
            <a:r>
              <a:rPr lang="en-US" altLang="zh-CN" sz="1600" dirty="0" smtClean="0">
                <a:latin typeface="楷体_GB2312" pitchFamily="49" charset="-122"/>
                <a:ea typeface="楷体_GB2312" pitchFamily="49" charset="-122"/>
              </a:rPr>
              <a:t>8:00</a:t>
            </a:r>
            <a:r>
              <a:rPr lang="zh-CN" altLang="en-US" sz="1600" dirty="0" smtClean="0">
                <a:latin typeface="楷体_GB2312" pitchFamily="49" charset="-122"/>
                <a:ea typeface="楷体_GB2312" pitchFamily="49" charset="-122"/>
              </a:rPr>
              <a:t>正式上课；</a:t>
            </a:r>
          </a:p>
          <a:p>
            <a:pPr marL="609600" indent="-609600">
              <a:buFontTx/>
              <a:buNone/>
            </a:pPr>
            <a:r>
              <a:rPr lang="zh-CN" altLang="en-US" sz="1600" dirty="0" smtClean="0">
                <a:latin typeface="楷体_GB2312" pitchFamily="49" charset="-122"/>
                <a:ea typeface="楷体_GB2312" pitchFamily="49" charset="-122"/>
              </a:rPr>
              <a:t>六、七、报到要求：需持本人身份证、近期</a:t>
            </a:r>
            <a:r>
              <a:rPr lang="en-US" altLang="zh-CN" sz="1600" dirty="0" smtClean="0">
                <a:latin typeface="楷体_GB2312" pitchFamily="49" charset="-122"/>
                <a:ea typeface="楷体_GB2312" pitchFamily="49" charset="-122"/>
              </a:rPr>
              <a:t>1</a:t>
            </a:r>
            <a:r>
              <a:rPr lang="zh-CN" altLang="en-US" sz="1600" dirty="0" smtClean="0">
                <a:latin typeface="楷体_GB2312" pitchFamily="49" charset="-122"/>
                <a:ea typeface="楷体_GB2312" pitchFamily="49" charset="-122"/>
              </a:rPr>
              <a:t>寸免冠照片</a:t>
            </a:r>
            <a:r>
              <a:rPr lang="en-US" altLang="zh-CN" sz="1600" dirty="0" smtClean="0">
                <a:latin typeface="楷体_GB2312" pitchFamily="49" charset="-122"/>
                <a:ea typeface="楷体_GB2312" pitchFamily="49" charset="-122"/>
              </a:rPr>
              <a:t>2</a:t>
            </a:r>
            <a:r>
              <a:rPr lang="zh-CN" altLang="en-US" sz="1600" dirty="0" smtClean="0">
                <a:latin typeface="楷体_GB2312" pitchFamily="49" charset="-122"/>
                <a:ea typeface="楷体_GB2312" pitchFamily="49" charset="-122"/>
              </a:rPr>
              <a:t>张。</a:t>
            </a:r>
          </a:p>
          <a:p>
            <a:pPr marL="609600" indent="-609600">
              <a:buFontTx/>
              <a:buNone/>
            </a:pPr>
            <a:r>
              <a:rPr lang="zh-CN" altLang="en-US" sz="1600" dirty="0" smtClean="0">
                <a:latin typeface="楷体_GB2312" pitchFamily="49" charset="-122"/>
                <a:ea typeface="楷体_GB2312" pitchFamily="49" charset="-122"/>
              </a:rPr>
              <a:t>八、报到地点：西安外国语大学雁塔校区</a:t>
            </a:r>
            <a:r>
              <a:rPr lang="en-US" altLang="zh-CN" sz="1600" dirty="0" smtClean="0">
                <a:latin typeface="楷体_GB2312" pitchFamily="49" charset="-122"/>
                <a:ea typeface="楷体_GB2312" pitchFamily="49" charset="-122"/>
              </a:rPr>
              <a:t>2</a:t>
            </a:r>
            <a:r>
              <a:rPr lang="zh-CN" altLang="en-US" sz="1600" dirty="0" smtClean="0">
                <a:latin typeface="楷体_GB2312" pitchFamily="49" charset="-122"/>
                <a:ea typeface="楷体_GB2312" pitchFamily="49" charset="-122"/>
              </a:rPr>
              <a:t>号教学楼一层出国留学人员培训部招生办</a:t>
            </a:r>
          </a:p>
          <a:p>
            <a:pPr marL="609600" indent="-609600">
              <a:buFontTx/>
              <a:buNone/>
            </a:pPr>
            <a:r>
              <a:rPr lang="zh-CN" altLang="en-US" sz="1600" dirty="0" smtClean="0">
                <a:latin typeface="楷体_GB2312" pitchFamily="49" charset="-122"/>
                <a:ea typeface="楷体_GB2312" pitchFamily="49" charset="-122"/>
              </a:rPr>
              <a:t>九、咨询电话：</a:t>
            </a:r>
            <a:r>
              <a:rPr lang="en-US" altLang="zh-CN" sz="1600" dirty="0" smtClean="0">
                <a:latin typeface="楷体_GB2312" pitchFamily="49" charset="-122"/>
                <a:ea typeface="楷体_GB2312" pitchFamily="49" charset="-122"/>
              </a:rPr>
              <a:t>029-85309800  85309124  85309439</a:t>
            </a:r>
          </a:p>
          <a:p>
            <a:pPr marL="609600" indent="-609600">
              <a:buFontTx/>
              <a:buNone/>
            </a:pPr>
            <a:r>
              <a:rPr lang="en-US" altLang="zh-CN" sz="1600" dirty="0" smtClean="0">
                <a:latin typeface="楷体_GB2312" pitchFamily="49" charset="-122"/>
                <a:ea typeface="楷体_GB2312" pitchFamily="49" charset="-122"/>
              </a:rPr>
              <a:t>      </a:t>
            </a:r>
            <a:r>
              <a:rPr lang="zh-CN" altLang="en-US" sz="1600" dirty="0" smtClean="0">
                <a:latin typeface="楷体_GB2312" pitchFamily="49" charset="-122"/>
                <a:ea typeface="楷体_GB2312" pitchFamily="49" charset="-122"/>
              </a:rPr>
              <a:t>传真：</a:t>
            </a:r>
            <a:r>
              <a:rPr lang="en-US" altLang="zh-CN" sz="1600" dirty="0" smtClean="0">
                <a:latin typeface="楷体_GB2312" pitchFamily="49" charset="-122"/>
                <a:ea typeface="楷体_GB2312" pitchFamily="49" charset="-122"/>
              </a:rPr>
              <a:t>029-85309989  </a:t>
            </a:r>
          </a:p>
          <a:p>
            <a:pPr marL="609600" indent="-609600">
              <a:buFontTx/>
              <a:buNone/>
            </a:pPr>
            <a:r>
              <a:rPr lang="zh-CN" altLang="en-US" sz="1600" dirty="0" smtClean="0">
                <a:latin typeface="楷体_GB2312" pitchFamily="49" charset="-122"/>
                <a:ea typeface="楷体_GB2312" pitchFamily="49" charset="-122"/>
              </a:rPr>
              <a:t>十、网上报名：将本人基本信息发至 </a:t>
            </a:r>
            <a:r>
              <a:rPr lang="en-US" altLang="zh-CN" sz="1600" dirty="0" smtClean="0">
                <a:latin typeface="楷体_GB2312" pitchFamily="49" charset="-122"/>
                <a:ea typeface="楷体_GB2312" pitchFamily="49" charset="-122"/>
                <a:hlinkClick r:id="rId2"/>
              </a:rPr>
              <a:t>zhaok758@163.com</a:t>
            </a:r>
            <a:r>
              <a:rPr lang="en-US" altLang="zh-CN" sz="1600" dirty="0" smtClean="0">
                <a:latin typeface="楷体_GB2312" pitchFamily="49" charset="-122"/>
                <a:ea typeface="楷体_GB2312" pitchFamily="49" charset="-122"/>
              </a:rPr>
              <a:t> </a:t>
            </a:r>
          </a:p>
          <a:p>
            <a:pPr marL="609600" indent="-609600">
              <a:buFontTx/>
              <a:buNone/>
            </a:pPr>
            <a:endParaRPr lang="en-US" altLang="zh-CN" sz="1600" b="1" dirty="0" smtClean="0">
              <a:latin typeface="楷体_GB2312" pitchFamily="49" charset="-122"/>
              <a:ea typeface="楷体_GB2312" pitchFamily="49" charset="-122"/>
            </a:endParaRPr>
          </a:p>
          <a:p>
            <a:pPr marL="609600" indent="-609600">
              <a:buFontTx/>
              <a:buNone/>
            </a:pPr>
            <a:endParaRPr lang="en-US" altLang="zh-CN" sz="1600" b="1" dirty="0" smtClean="0">
              <a:latin typeface="楷体_GB2312" pitchFamily="49" charset="-122"/>
              <a:ea typeface="楷体_GB2312" pitchFamily="49" charset="-122"/>
            </a:endParaRPr>
          </a:p>
          <a:p>
            <a:pPr marL="609600" indent="-609600">
              <a:buFontTx/>
              <a:buNone/>
            </a:pPr>
            <a:endParaRPr lang="en-US" altLang="zh-CN" sz="1600" b="1" dirty="0" smtClean="0">
              <a:latin typeface="楷体_GB2312" pitchFamily="49" charset="-122"/>
              <a:ea typeface="楷体_GB2312" pitchFamily="49" charset="-122"/>
            </a:endParaRPr>
          </a:p>
          <a:p>
            <a:pPr marL="609600" indent="-609600">
              <a:buFontTx/>
              <a:buNone/>
            </a:pPr>
            <a:endParaRPr lang="en-US" altLang="zh-CN" sz="1600" b="1" dirty="0" smtClean="0">
              <a:latin typeface="楷体_GB2312" pitchFamily="49" charset="-122"/>
              <a:ea typeface="楷体_GB2312" pitchFamily="49" charset="-122"/>
            </a:endParaRPr>
          </a:p>
          <a:p>
            <a:pPr marL="609600" indent="-609600">
              <a:buFontTx/>
              <a:buNone/>
            </a:pPr>
            <a:r>
              <a:rPr lang="en-US" altLang="zh-CN" sz="1600" b="1" dirty="0" smtClean="0">
                <a:latin typeface="楷体_GB2312" pitchFamily="49" charset="-122"/>
                <a:ea typeface="楷体_GB2312" pitchFamily="49" charset="-122"/>
              </a:rPr>
              <a:t>   </a:t>
            </a:r>
            <a:endParaRPr lang="zh-CN" altLang="en-US" sz="1600" b="1" dirty="0" smtClean="0">
              <a:latin typeface="楷体_GB2312" pitchFamily="49" charset="-122"/>
              <a:ea typeface="楷体_GB2312" pitchFamily="49" charset="-122"/>
            </a:endParaRPr>
          </a:p>
        </p:txBody>
      </p:sp>
    </p:spTree>
    <p:extLst>
      <p:ext uri="{BB962C8B-B14F-4D97-AF65-F5344CB8AC3E}">
        <p14:creationId xmlns:p14="http://schemas.microsoft.com/office/powerpoint/2010/main" val="293075465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154716" y="576764"/>
            <a:ext cx="8397875" cy="722313"/>
          </a:xfrm>
          <a:prstGeom prst="rect">
            <a:avLst/>
          </a:prstGeom>
        </p:spPr>
        <p:txBody>
          <a:bodyPr lIns="92067" tIns="46034" rIns="92067" bIns="46034"/>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zh-CN" altLang="en-US" b="1" dirty="0" smtClean="0">
                <a:latin typeface="楷体_GB2312" pitchFamily="49" charset="-122"/>
                <a:ea typeface="楷体_GB2312" pitchFamily="49" charset="-122"/>
              </a:rPr>
              <a:t>选派计划</a:t>
            </a:r>
          </a:p>
        </p:txBody>
      </p:sp>
      <p:sp>
        <p:nvSpPr>
          <p:cNvPr id="5" name="Rectangle 3"/>
          <p:cNvSpPr txBox="1">
            <a:spLocks noChangeArrowheads="1"/>
          </p:cNvSpPr>
          <p:nvPr/>
        </p:nvSpPr>
        <p:spPr>
          <a:xfrm>
            <a:off x="28136" y="1422149"/>
            <a:ext cx="9144000" cy="585789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33400" indent="-533400">
              <a:buFont typeface="Arial" panose="020B0604020202020204" pitchFamily="34" charset="0"/>
              <a:buNone/>
            </a:pPr>
            <a:r>
              <a:rPr lang="zh-CN" altLang="en-US" b="1" dirty="0" smtClean="0">
                <a:latin typeface="楷体_GB2312" pitchFamily="49" charset="-122"/>
                <a:ea typeface="楷体_GB2312" pitchFamily="49" charset="-122"/>
              </a:rPr>
              <a:t>●</a:t>
            </a:r>
            <a:r>
              <a:rPr lang="zh-CN" altLang="en-US" b="1" smtClean="0">
                <a:latin typeface="楷体_GB2312" pitchFamily="49" charset="-122"/>
                <a:ea typeface="楷体_GB2312" pitchFamily="49" charset="-122"/>
              </a:rPr>
              <a:t>对</a:t>
            </a:r>
            <a:r>
              <a:rPr lang="zh-CN" altLang="en-US" b="1" smtClean="0">
                <a:latin typeface="楷体_GB2312" pitchFamily="49" charset="-122"/>
                <a:ea typeface="楷体_GB2312" pitchFamily="49" charset="-122"/>
              </a:rPr>
              <a:t>国外</a:t>
            </a:r>
            <a:r>
              <a:rPr lang="zh-CN" altLang="en-US" b="1" dirty="0" smtClean="0">
                <a:latin typeface="楷体_GB2312" pitchFamily="49" charset="-122"/>
                <a:ea typeface="楷体_GB2312" pitchFamily="49" charset="-122"/>
              </a:rPr>
              <a:t>指导教师的要求</a:t>
            </a:r>
          </a:p>
          <a:p>
            <a:pPr marL="533400" indent="-533400">
              <a:buFontTx/>
              <a:buNone/>
            </a:pPr>
            <a:r>
              <a:rPr lang="zh-CN" altLang="en-US" dirty="0" smtClean="0">
                <a:latin typeface="楷体_GB2312" pitchFamily="49" charset="-122"/>
                <a:ea typeface="楷体_GB2312" pitchFamily="49" charset="-122"/>
              </a:rPr>
              <a:t>	</a:t>
            </a:r>
            <a:r>
              <a:rPr lang="zh-CN" altLang="en-US" u="sng" dirty="0" smtClean="0">
                <a:latin typeface="楷体_GB2312" pitchFamily="49" charset="-122"/>
                <a:ea typeface="楷体_GB2312" pitchFamily="49" charset="-122"/>
              </a:rPr>
              <a:t>国外导师</a:t>
            </a:r>
          </a:p>
          <a:p>
            <a:pPr marL="914400" lvl="1" indent="-457200"/>
            <a:r>
              <a:rPr lang="zh-CN" altLang="en-US" dirty="0" smtClean="0">
                <a:latin typeface="楷体_GB2312" pitchFamily="49" charset="-122"/>
                <a:ea typeface="楷体_GB2312" pitchFamily="49" charset="-122"/>
              </a:rPr>
              <a:t>同一国外指导教师同一年度内接受留学人员的数量不宜过多。</a:t>
            </a:r>
          </a:p>
          <a:p>
            <a:pPr marL="914400" lvl="1" indent="-457200"/>
            <a:r>
              <a:rPr lang="zh-CN" altLang="en-US" dirty="0" smtClean="0">
                <a:latin typeface="楷体_GB2312" pitchFamily="49" charset="-122"/>
                <a:ea typeface="楷体_GB2312" pitchFamily="49" charset="-122"/>
              </a:rPr>
              <a:t>如国外导师同时为我校特聘</a:t>
            </a:r>
            <a:r>
              <a:rPr lang="en-US" altLang="zh-CN" dirty="0" smtClean="0">
                <a:latin typeface="楷体_GB2312" pitchFamily="49" charset="-122"/>
                <a:ea typeface="楷体_GB2312" pitchFamily="49" charset="-122"/>
              </a:rPr>
              <a:t>/</a:t>
            </a:r>
            <a:r>
              <a:rPr lang="zh-CN" altLang="en-US" dirty="0" smtClean="0">
                <a:latin typeface="楷体_GB2312" pitchFamily="49" charset="-122"/>
                <a:ea typeface="楷体_GB2312" pitchFamily="49" charset="-122"/>
              </a:rPr>
              <a:t>客座教授或国内外导师为同一教授时，不建议作为本项目留学人员的国外导师。</a:t>
            </a:r>
          </a:p>
          <a:p>
            <a:pPr marL="914400" lvl="1" indent="-457200"/>
            <a:r>
              <a:rPr lang="zh-CN" altLang="en-US" dirty="0" smtClean="0">
                <a:latin typeface="楷体_GB2312" pitchFamily="49" charset="-122"/>
                <a:ea typeface="楷体_GB2312" pitchFamily="49" charset="-122"/>
              </a:rPr>
              <a:t>评审专家将对外方导师的资质水平进行评估。</a:t>
            </a:r>
            <a:endParaRPr lang="en-US" altLang="zh-CN" dirty="0" smtClean="0">
              <a:latin typeface="楷体_GB2312" pitchFamily="49" charset="-122"/>
              <a:ea typeface="楷体_GB2312" pitchFamily="49" charset="-122"/>
            </a:endParaRPr>
          </a:p>
          <a:p>
            <a:pPr marL="914400" lvl="1" indent="-457200"/>
            <a:r>
              <a:rPr lang="zh-CN" altLang="en-US" dirty="0" smtClean="0">
                <a:latin typeface="楷体_GB2312" pitchFamily="49" charset="-122"/>
                <a:ea typeface="楷体_GB2312" pitchFamily="49" charset="-122"/>
              </a:rPr>
              <a:t>不建议过度集中申请华人导师。</a:t>
            </a:r>
            <a:endParaRPr lang="en-US" altLang="zh-CN" dirty="0" smtClean="0">
              <a:latin typeface="楷体_GB2312" pitchFamily="49" charset="-122"/>
              <a:ea typeface="楷体_GB2312" pitchFamily="49" charset="-122"/>
            </a:endParaRPr>
          </a:p>
          <a:p>
            <a:pPr marL="914400" lvl="1" indent="-457200"/>
            <a:endParaRPr lang="zh-CN" altLang="en-US" dirty="0" smtClean="0">
              <a:latin typeface="楷体_GB2312" pitchFamily="49" charset="-122"/>
              <a:ea typeface="楷体_GB2312" pitchFamily="49" charset="-122"/>
            </a:endParaRPr>
          </a:p>
        </p:txBody>
      </p:sp>
    </p:spTree>
    <p:extLst>
      <p:ext uri="{BB962C8B-B14F-4D97-AF65-F5344CB8AC3E}">
        <p14:creationId xmlns:p14="http://schemas.microsoft.com/office/powerpoint/2010/main" val="210680159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154716" y="717444"/>
            <a:ext cx="8397875" cy="722313"/>
          </a:xfrm>
          <a:prstGeom prst="rect">
            <a:avLst/>
          </a:prstGeom>
        </p:spPr>
        <p:txBody>
          <a:bodyPr lIns="92067" tIns="46034" rIns="92067" bIns="46034"/>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zh-CN" altLang="en-US" b="1" dirty="0" smtClean="0">
                <a:latin typeface="楷体_GB2312" pitchFamily="49" charset="-122"/>
                <a:ea typeface="楷体_GB2312" pitchFamily="49" charset="-122"/>
              </a:rPr>
              <a:t>选派计划</a:t>
            </a:r>
          </a:p>
        </p:txBody>
      </p:sp>
      <p:sp>
        <p:nvSpPr>
          <p:cNvPr id="4" name="Rectangle 3"/>
          <p:cNvSpPr txBox="1">
            <a:spLocks noChangeArrowheads="1"/>
          </p:cNvSpPr>
          <p:nvPr/>
        </p:nvSpPr>
        <p:spPr>
          <a:xfrm>
            <a:off x="-32" y="1747908"/>
            <a:ext cx="9144000" cy="564360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09600" indent="-609600">
              <a:buFont typeface="Wingdings" pitchFamily="2" charset="2"/>
              <a:buChar char="l"/>
            </a:pPr>
            <a:r>
              <a:rPr lang="zh-CN" altLang="en-US" b="1" dirty="0" smtClean="0">
                <a:latin typeface="楷体_GB2312" pitchFamily="49" charset="-122"/>
                <a:ea typeface="楷体_GB2312" pitchFamily="49" charset="-122"/>
              </a:rPr>
              <a:t>研究生项目特别说明</a:t>
            </a:r>
            <a:endParaRPr lang="en-US" altLang="zh-CN" b="1" dirty="0" smtClean="0">
              <a:latin typeface="楷体_GB2312" pitchFamily="49" charset="-122"/>
              <a:ea typeface="楷体_GB2312" pitchFamily="49" charset="-122"/>
            </a:endParaRPr>
          </a:p>
          <a:p>
            <a:pPr marL="1009650" lvl="1" indent="-609600">
              <a:lnSpc>
                <a:spcPts val="3600"/>
              </a:lnSpc>
              <a:buFont typeface="楷体_GB2312" pitchFamily="49" charset="-122"/>
              <a:buChar char="-"/>
            </a:pPr>
            <a:r>
              <a:rPr lang="zh-CN" altLang="en-US" dirty="0" smtClean="0">
                <a:latin typeface="楷体_GB2312" pitchFamily="49" charset="-122"/>
                <a:ea typeface="楷体_GB2312" pitchFamily="49" charset="-122"/>
              </a:rPr>
              <a:t>根据历年专家评审意见，对未进入博士学习阶段，刚进入博士学习阶段尚未开题，以及博士高年级即将毕业的申请人，不予推荐申请联合培养博士生。</a:t>
            </a:r>
            <a:endParaRPr lang="en-US" altLang="zh-CN" dirty="0" smtClean="0">
              <a:latin typeface="楷体_GB2312" pitchFamily="49" charset="-122"/>
              <a:ea typeface="楷体_GB2312" pitchFamily="49" charset="-122"/>
            </a:endParaRPr>
          </a:p>
          <a:p>
            <a:pPr marL="1009650" lvl="1" indent="-609600">
              <a:lnSpc>
                <a:spcPts val="3600"/>
              </a:lnSpc>
              <a:spcBef>
                <a:spcPts val="1200"/>
              </a:spcBef>
              <a:spcAft>
                <a:spcPts val="600"/>
              </a:spcAft>
              <a:buFont typeface="楷体_GB2312" pitchFamily="49" charset="-122"/>
              <a:buChar char="-"/>
            </a:pPr>
            <a:r>
              <a:rPr lang="zh-CN" altLang="en-US" dirty="0" smtClean="0">
                <a:latin typeface="楷体_GB2312" pitchFamily="49" charset="-122"/>
                <a:ea typeface="楷体_GB2312" pitchFamily="49" charset="-122"/>
              </a:rPr>
              <a:t>校内预选时，学院对联培候选人外语水平不达要求者不得推荐。</a:t>
            </a:r>
            <a:endParaRPr lang="en-US" altLang="zh-CN" dirty="0" smtClean="0">
              <a:latin typeface="楷体_GB2312" pitchFamily="49" charset="-122"/>
              <a:ea typeface="楷体_GB2312" pitchFamily="49" charset="-122"/>
            </a:endParaRPr>
          </a:p>
          <a:p>
            <a:pPr marL="1009650" lvl="1" indent="-609600">
              <a:lnSpc>
                <a:spcPts val="3600"/>
              </a:lnSpc>
              <a:spcBef>
                <a:spcPts val="1200"/>
              </a:spcBef>
              <a:spcAft>
                <a:spcPts val="600"/>
              </a:spcAft>
              <a:buFont typeface="楷体_GB2312" pitchFamily="49" charset="-122"/>
              <a:buChar char="-"/>
            </a:pPr>
            <a:r>
              <a:rPr lang="zh-CN" altLang="en-US" dirty="0" smtClean="0">
                <a:latin typeface="楷体_GB2312" pitchFamily="49" charset="-122"/>
                <a:ea typeface="楷体_GB2312" pitchFamily="49" charset="-122"/>
              </a:rPr>
              <a:t>学院提交推荐材料时，需对联合培养申报人员进行院内排序，提交专家推荐意见。</a:t>
            </a:r>
          </a:p>
          <a:p>
            <a:pPr marL="609600" indent="-609600">
              <a:buFontTx/>
              <a:buNone/>
            </a:pPr>
            <a:endParaRPr lang="zh-CN" altLang="en-US" b="1" dirty="0" smtClean="0">
              <a:latin typeface="楷体_GB2312" pitchFamily="49" charset="-122"/>
              <a:ea typeface="楷体_GB2312" pitchFamily="49" charset="-122"/>
            </a:endParaRPr>
          </a:p>
          <a:p>
            <a:pPr marL="609600" indent="-609600">
              <a:buFontTx/>
              <a:buNone/>
            </a:pPr>
            <a:r>
              <a:rPr lang="zh-CN" altLang="en-US" b="1" dirty="0" smtClean="0">
                <a:latin typeface="楷体_GB2312" pitchFamily="49" charset="-122"/>
                <a:ea typeface="楷体_GB2312" pitchFamily="49" charset="-122"/>
              </a:rPr>
              <a:t>    </a:t>
            </a:r>
            <a:endParaRPr lang="zh-CN" altLang="en-US" sz="1800" b="1" dirty="0" smtClean="0">
              <a:latin typeface="楷体_GB2312" pitchFamily="49" charset="-122"/>
              <a:ea typeface="楷体_GB2312" pitchFamily="49" charset="-122"/>
            </a:endParaRPr>
          </a:p>
        </p:txBody>
      </p:sp>
    </p:spTree>
    <p:extLst>
      <p:ext uri="{BB962C8B-B14F-4D97-AF65-F5344CB8AC3E}">
        <p14:creationId xmlns:p14="http://schemas.microsoft.com/office/powerpoint/2010/main" val="369251589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154716" y="717444"/>
            <a:ext cx="8397875" cy="722313"/>
          </a:xfrm>
          <a:prstGeom prst="rect">
            <a:avLst/>
          </a:prstGeom>
        </p:spPr>
        <p:txBody>
          <a:bodyPr lIns="92067" tIns="46034" rIns="92067" bIns="46034"/>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zh-CN" altLang="en-US" b="1" dirty="0" smtClean="0">
                <a:latin typeface="楷体_GB2312" pitchFamily="49" charset="-122"/>
                <a:ea typeface="楷体_GB2312" pitchFamily="49" charset="-122"/>
              </a:rPr>
              <a:t>申请材料</a:t>
            </a:r>
          </a:p>
        </p:txBody>
      </p:sp>
      <p:sp>
        <p:nvSpPr>
          <p:cNvPr id="5" name="Rectangle 3"/>
          <p:cNvSpPr txBox="1">
            <a:spLocks noChangeArrowheads="1"/>
          </p:cNvSpPr>
          <p:nvPr/>
        </p:nvSpPr>
        <p:spPr>
          <a:xfrm>
            <a:off x="0" y="1520648"/>
            <a:ext cx="9143999" cy="592933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zh-CN" altLang="zh-CN" b="1" dirty="0" smtClean="0">
                <a:latin typeface="楷体_GB2312" pitchFamily="49" charset="-122"/>
                <a:ea typeface="楷体_GB2312" pitchFamily="49" charset="-122"/>
              </a:rPr>
              <a:t>《</a:t>
            </a:r>
            <a:r>
              <a:rPr lang="zh-CN" b="1" dirty="0" smtClean="0">
                <a:latin typeface="楷体_GB2312" pitchFamily="49" charset="-122"/>
                <a:ea typeface="楷体_GB2312" pitchFamily="49" charset="-122"/>
              </a:rPr>
              <a:t>国家留学基金管理委员会出国留学申请表</a:t>
            </a:r>
            <a:r>
              <a:rPr lang="zh-CN" altLang="zh-CN" b="1" dirty="0" smtClean="0">
                <a:latin typeface="楷体_GB2312" pitchFamily="49" charset="-122"/>
                <a:ea typeface="楷体_GB2312" pitchFamily="49" charset="-122"/>
              </a:rPr>
              <a:t>》</a:t>
            </a:r>
            <a:r>
              <a:rPr lang="zh-CN" b="1" dirty="0" smtClean="0">
                <a:latin typeface="楷体_GB2312" pitchFamily="49" charset="-122"/>
                <a:ea typeface="楷体_GB2312" pitchFamily="49" charset="-122"/>
              </a:rPr>
              <a:t>（学生类）</a:t>
            </a:r>
          </a:p>
          <a:p>
            <a:pPr lvl="1"/>
            <a:r>
              <a:rPr lang="zh-CN" altLang="zh-CN" b="1" dirty="0" smtClean="0">
                <a:latin typeface="楷体_GB2312" pitchFamily="49" charset="-122"/>
                <a:ea typeface="楷体_GB2312" pitchFamily="49" charset="-122"/>
              </a:rPr>
              <a:t>《</a:t>
            </a:r>
            <a:r>
              <a:rPr lang="zh-CN" b="1" dirty="0" smtClean="0">
                <a:latin typeface="楷体_GB2312" pitchFamily="49" charset="-122"/>
                <a:ea typeface="楷体_GB2312" pitchFamily="49" charset="-122"/>
              </a:rPr>
              <a:t>单位推荐意见表</a:t>
            </a:r>
            <a:r>
              <a:rPr lang="zh-CN" altLang="zh-CN" b="1" dirty="0" smtClean="0">
                <a:latin typeface="楷体_GB2312" pitchFamily="49" charset="-122"/>
                <a:ea typeface="楷体_GB2312" pitchFamily="49" charset="-122"/>
              </a:rPr>
              <a:t>》</a:t>
            </a:r>
            <a:endParaRPr lang="en-US" altLang="zh-CN" b="1" dirty="0" smtClean="0">
              <a:latin typeface="楷体_GB2312" pitchFamily="49" charset="-122"/>
              <a:ea typeface="楷体_GB2312" pitchFamily="49" charset="-122"/>
            </a:endParaRPr>
          </a:p>
          <a:p>
            <a:pPr lvl="1"/>
            <a:r>
              <a:rPr lang="zh-CN" altLang="en-US" b="1" dirty="0" smtClean="0">
                <a:latin typeface="楷体_GB2312" pitchFamily="49" charset="-122"/>
                <a:ea typeface="楷体_GB2312" pitchFamily="49" charset="-122"/>
              </a:rPr>
              <a:t>校内专家评审意见表（联合培养博士生申请人需提交）</a:t>
            </a:r>
            <a:endParaRPr lang="en-US" altLang="zh-CN" b="1" dirty="0" smtClean="0">
              <a:latin typeface="楷体_GB2312" pitchFamily="49" charset="-122"/>
              <a:ea typeface="楷体_GB2312" pitchFamily="49" charset="-122"/>
            </a:endParaRPr>
          </a:p>
          <a:p>
            <a:pPr lvl="1"/>
            <a:r>
              <a:rPr lang="zh-CN" altLang="en-US" b="1" dirty="0" smtClean="0">
                <a:latin typeface="楷体_GB2312" pitchFamily="49" charset="-122"/>
                <a:ea typeface="楷体_GB2312" pitchFamily="49" charset="-122"/>
              </a:rPr>
              <a:t>国内导师推荐信（联合培养博士生申请人需提交）</a:t>
            </a:r>
            <a:endParaRPr lang="en-US" altLang="zh-CN" b="1" dirty="0" smtClean="0">
              <a:latin typeface="楷体_GB2312" pitchFamily="49" charset="-122"/>
              <a:ea typeface="楷体_GB2312" pitchFamily="49" charset="-122"/>
            </a:endParaRPr>
          </a:p>
          <a:p>
            <a:pPr lvl="1"/>
            <a:r>
              <a:rPr lang="zh-CN" altLang="zh-CN" b="1" dirty="0" smtClean="0">
                <a:latin typeface="楷体_GB2312" pitchFamily="49" charset="-122"/>
                <a:ea typeface="楷体_GB2312" pitchFamily="49" charset="-122"/>
              </a:rPr>
              <a:t>邀请信、入学通知书复印件</a:t>
            </a:r>
            <a:endParaRPr lang="en-US" altLang="zh-CN" b="1" dirty="0" smtClean="0">
              <a:latin typeface="楷体_GB2312" pitchFamily="49" charset="-122"/>
              <a:ea typeface="楷体_GB2312" pitchFamily="49" charset="-122"/>
            </a:endParaRPr>
          </a:p>
          <a:p>
            <a:pPr lvl="1"/>
            <a:r>
              <a:rPr lang="zh-CN" altLang="zh-CN" b="1" dirty="0" smtClean="0">
                <a:latin typeface="楷体_GB2312" pitchFamily="49" charset="-122"/>
                <a:ea typeface="楷体_GB2312" pitchFamily="49" charset="-122"/>
              </a:rPr>
              <a:t>收取学费明细表（</a:t>
            </a:r>
            <a:r>
              <a:rPr lang="zh-CN" altLang="en-US" b="1" dirty="0" smtClean="0">
                <a:latin typeface="楷体_GB2312" pitchFamily="49" charset="-122"/>
                <a:ea typeface="楷体_GB2312" pitchFamily="49" charset="-122"/>
              </a:rPr>
              <a:t>攻读博士学位</a:t>
            </a:r>
            <a:r>
              <a:rPr lang="zh-CN" altLang="zh-CN" b="1" dirty="0" smtClean="0">
                <a:latin typeface="楷体_GB2312" pitchFamily="49" charset="-122"/>
                <a:ea typeface="楷体_GB2312" pitchFamily="49" charset="-122"/>
              </a:rPr>
              <a:t>申请学费资助人员须提交）</a:t>
            </a:r>
            <a:endParaRPr lang="en-US" altLang="zh-CN" b="1" dirty="0" smtClean="0">
              <a:latin typeface="楷体_GB2312" pitchFamily="49" charset="-122"/>
              <a:ea typeface="楷体_GB2312" pitchFamily="49" charset="-122"/>
            </a:endParaRPr>
          </a:p>
          <a:p>
            <a:pPr lvl="1"/>
            <a:r>
              <a:rPr lang="zh-CN" altLang="zh-CN" b="1" dirty="0" smtClean="0">
                <a:latin typeface="楷体_GB2312" pitchFamily="49" charset="-122"/>
                <a:ea typeface="楷体_GB2312" pitchFamily="49" charset="-122"/>
              </a:rPr>
              <a:t>学习计划</a:t>
            </a:r>
            <a:r>
              <a:rPr lang="zh-CN" altLang="en-US" b="1" dirty="0" smtClean="0">
                <a:latin typeface="楷体_GB2312" pitchFamily="49" charset="-122"/>
                <a:ea typeface="楷体_GB2312" pitchFamily="49" charset="-122"/>
              </a:rPr>
              <a:t>（</a:t>
            </a:r>
            <a:r>
              <a:rPr lang="zh-CN" altLang="en-US" b="1" dirty="0" smtClean="0">
                <a:solidFill>
                  <a:srgbClr val="FF0000"/>
                </a:solidFill>
                <a:latin typeface="楷体_GB2312" pitchFamily="49" charset="-122"/>
                <a:ea typeface="楷体_GB2312" pitchFamily="49" charset="-122"/>
              </a:rPr>
              <a:t>外文</a:t>
            </a:r>
            <a:r>
              <a:rPr lang="zh-CN" altLang="en-US" b="1" dirty="0" smtClean="0">
                <a:latin typeface="楷体_GB2312" pitchFamily="49" charset="-122"/>
                <a:ea typeface="楷体_GB2312" pitchFamily="49" charset="-122"/>
              </a:rPr>
              <a:t>）</a:t>
            </a:r>
            <a:endParaRPr lang="en-US" altLang="zh-CN" b="1" dirty="0" smtClean="0">
              <a:latin typeface="楷体_GB2312" pitchFamily="49" charset="-122"/>
              <a:ea typeface="楷体_GB2312" pitchFamily="49" charset="-122"/>
            </a:endParaRPr>
          </a:p>
          <a:p>
            <a:pPr lvl="1"/>
            <a:r>
              <a:rPr lang="zh-CN" altLang="en-US" b="1" dirty="0" smtClean="0">
                <a:latin typeface="楷体_GB2312" pitchFamily="49" charset="-122"/>
                <a:ea typeface="楷体_GB2312" pitchFamily="49" charset="-122"/>
              </a:rPr>
              <a:t>国外导师简历</a:t>
            </a:r>
            <a:endParaRPr lang="en-US" altLang="zh-CN" b="1" dirty="0" smtClean="0">
              <a:latin typeface="楷体_GB2312" pitchFamily="49" charset="-122"/>
              <a:ea typeface="楷体_GB2312" pitchFamily="49" charset="-122"/>
            </a:endParaRPr>
          </a:p>
          <a:p>
            <a:pPr lvl="1"/>
            <a:r>
              <a:rPr lang="zh-CN" altLang="zh-CN" b="1" dirty="0" smtClean="0">
                <a:latin typeface="楷体_GB2312" pitchFamily="49" charset="-122"/>
                <a:ea typeface="楷体_GB2312" pitchFamily="49" charset="-122"/>
              </a:rPr>
              <a:t>成绩单复印件（自本科阶段起</a:t>
            </a:r>
            <a:r>
              <a:rPr lang="zh-CN" altLang="en-US" b="1" dirty="0" smtClean="0">
                <a:latin typeface="楷体_GB2312" pitchFamily="49" charset="-122"/>
                <a:ea typeface="楷体_GB2312" pitchFamily="49" charset="-122"/>
              </a:rPr>
              <a:t>，</a:t>
            </a:r>
            <a:r>
              <a:rPr lang="zh-CN" altLang="en-US" b="1" dirty="0" smtClean="0">
                <a:solidFill>
                  <a:srgbClr val="FF0000"/>
                </a:solidFill>
                <a:latin typeface="楷体_GB2312" pitchFamily="49" charset="-122"/>
                <a:ea typeface="楷体_GB2312" pitchFamily="49" charset="-122"/>
              </a:rPr>
              <a:t>中文</a:t>
            </a:r>
            <a:r>
              <a:rPr lang="zh-CN" altLang="zh-CN" b="1" dirty="0" smtClean="0">
                <a:latin typeface="楷体_GB2312" pitchFamily="49" charset="-122"/>
                <a:ea typeface="楷体_GB2312" pitchFamily="49" charset="-122"/>
              </a:rPr>
              <a:t>）</a:t>
            </a:r>
            <a:endParaRPr lang="en-US" altLang="zh-CN" b="1" dirty="0" smtClean="0">
              <a:latin typeface="楷体_GB2312" pitchFamily="49" charset="-122"/>
              <a:ea typeface="楷体_GB2312" pitchFamily="49" charset="-122"/>
            </a:endParaRPr>
          </a:p>
          <a:p>
            <a:pPr lvl="1"/>
            <a:r>
              <a:rPr lang="zh-CN" altLang="zh-CN" b="1" dirty="0" smtClean="0">
                <a:latin typeface="楷体_GB2312" pitchFamily="49" charset="-122"/>
                <a:ea typeface="楷体_GB2312" pitchFamily="49" charset="-122"/>
              </a:rPr>
              <a:t>2封专家推荐信（申请学费资助人员须提交）</a:t>
            </a:r>
            <a:endParaRPr lang="en-US" altLang="zh-CN" b="1" dirty="0" smtClean="0">
              <a:latin typeface="楷体_GB2312" pitchFamily="49" charset="-122"/>
              <a:ea typeface="楷体_GB2312" pitchFamily="49" charset="-122"/>
            </a:endParaRPr>
          </a:p>
          <a:p>
            <a:pPr lvl="1"/>
            <a:r>
              <a:rPr lang="zh-CN" altLang="zh-CN" b="1" dirty="0" smtClean="0">
                <a:latin typeface="楷体_GB2312" pitchFamily="49" charset="-122"/>
                <a:ea typeface="楷体_GB2312" pitchFamily="49" charset="-122"/>
              </a:rPr>
              <a:t>外语水平证明复印件</a:t>
            </a:r>
            <a:endParaRPr lang="en-US" altLang="zh-CN" b="1" dirty="0" smtClean="0">
              <a:latin typeface="楷体_GB2312" pitchFamily="49" charset="-122"/>
              <a:ea typeface="楷体_GB2312" pitchFamily="49" charset="-122"/>
            </a:endParaRPr>
          </a:p>
          <a:p>
            <a:pPr lvl="1"/>
            <a:r>
              <a:rPr lang="zh-CN" altLang="en-US" b="1" dirty="0" smtClean="0">
                <a:latin typeface="楷体_GB2312" pitchFamily="49" charset="-122"/>
                <a:ea typeface="楷体_GB2312" pitchFamily="49" charset="-122"/>
              </a:rPr>
              <a:t>有效</a:t>
            </a:r>
            <a:r>
              <a:rPr lang="zh-CN" altLang="zh-CN" b="1" dirty="0" smtClean="0">
                <a:latin typeface="楷体_GB2312" pitchFamily="49" charset="-122"/>
                <a:ea typeface="楷体_GB2312" pitchFamily="49" charset="-122"/>
              </a:rPr>
              <a:t>身份证复印件</a:t>
            </a:r>
            <a:endParaRPr lang="en-US" altLang="zh-CN" b="1" dirty="0" smtClean="0">
              <a:latin typeface="楷体_GB2312" pitchFamily="49" charset="-122"/>
              <a:ea typeface="楷体_GB2312" pitchFamily="49" charset="-122"/>
            </a:endParaRPr>
          </a:p>
          <a:p>
            <a:pPr lvl="1"/>
            <a:r>
              <a:rPr lang="zh-CN" altLang="zh-CN" b="1" dirty="0" smtClean="0">
                <a:latin typeface="楷体_GB2312" pitchFamily="49" charset="-122"/>
                <a:ea typeface="楷体_GB2312" pitchFamily="49" charset="-122"/>
              </a:rPr>
              <a:t>最高学历、学位证书复印件</a:t>
            </a:r>
            <a:r>
              <a:rPr lang="zh-CN" altLang="en-US" b="1" dirty="0" smtClean="0">
                <a:latin typeface="楷体_GB2312" pitchFamily="49" charset="-122"/>
                <a:ea typeface="楷体_GB2312" pitchFamily="49" charset="-122"/>
              </a:rPr>
              <a:t>（应届本科毕业生无需提供）</a:t>
            </a:r>
            <a:endParaRPr lang="zh-CN" altLang="zh-CN" b="1" dirty="0" smtClean="0">
              <a:latin typeface="楷体_GB2312" pitchFamily="49" charset="-122"/>
              <a:ea typeface="楷体_GB2312" pitchFamily="49" charset="-122"/>
            </a:endParaRPr>
          </a:p>
          <a:p>
            <a:pPr lvl="1">
              <a:buFontTx/>
              <a:buNone/>
            </a:pPr>
            <a:endParaRPr lang="en-US" altLang="zh-CN" sz="1400" b="1" dirty="0" smtClean="0">
              <a:latin typeface="楷体_GB2312" pitchFamily="49" charset="-122"/>
              <a:ea typeface="楷体_GB2312" pitchFamily="49" charset="-122"/>
            </a:endParaRPr>
          </a:p>
        </p:txBody>
      </p:sp>
    </p:spTree>
    <p:extLst>
      <p:ext uri="{BB962C8B-B14F-4D97-AF65-F5344CB8AC3E}">
        <p14:creationId xmlns:p14="http://schemas.microsoft.com/office/powerpoint/2010/main" val="279817671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154716" y="717444"/>
            <a:ext cx="8397875" cy="722313"/>
          </a:xfrm>
          <a:prstGeom prst="rect">
            <a:avLst/>
          </a:prstGeom>
        </p:spPr>
        <p:txBody>
          <a:bodyPr lIns="92067" tIns="46034" rIns="92067" bIns="46034"/>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zh-CN" altLang="en-US" b="1" dirty="0" smtClean="0">
                <a:latin typeface="楷体_GB2312" pitchFamily="49" charset="-122"/>
                <a:ea typeface="楷体_GB2312" pitchFamily="49" charset="-122"/>
              </a:rPr>
              <a:t>注意事项</a:t>
            </a:r>
          </a:p>
        </p:txBody>
      </p:sp>
      <p:sp>
        <p:nvSpPr>
          <p:cNvPr id="4" name="Rectangle 3"/>
          <p:cNvSpPr txBox="1">
            <a:spLocks noChangeArrowheads="1"/>
          </p:cNvSpPr>
          <p:nvPr/>
        </p:nvSpPr>
        <p:spPr>
          <a:xfrm>
            <a:off x="0" y="1507678"/>
            <a:ext cx="9144000" cy="592933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5000"/>
              </a:lnSpc>
              <a:spcBef>
                <a:spcPct val="0"/>
              </a:spcBef>
              <a:spcAft>
                <a:spcPct val="20000"/>
              </a:spcAft>
              <a:defRPr/>
            </a:pPr>
            <a:r>
              <a:rPr lang="zh-CN" altLang="en-US" sz="2400" b="1" dirty="0" smtClean="0">
                <a:latin typeface="楷体_GB2312" pitchFamily="49" charset="-122"/>
                <a:ea typeface="楷体_GB2312" pitchFamily="49" charset="-122"/>
              </a:rPr>
              <a:t>入学通知书（邀请函）</a:t>
            </a:r>
          </a:p>
          <a:p>
            <a:pPr lvl="1">
              <a:lnSpc>
                <a:spcPct val="105000"/>
              </a:lnSpc>
              <a:spcBef>
                <a:spcPct val="0"/>
              </a:spcBef>
              <a:spcAft>
                <a:spcPct val="20000"/>
              </a:spcAft>
              <a:defRPr/>
            </a:pPr>
            <a:r>
              <a:rPr lang="zh-CN" altLang="en-US" b="1" dirty="0" smtClean="0">
                <a:latin typeface="楷体_GB2312" pitchFamily="49" charset="-122"/>
                <a:ea typeface="楷体_GB2312" pitchFamily="49" charset="-122"/>
              </a:rPr>
              <a:t>要有外方抬头的专用信纸</a:t>
            </a:r>
          </a:p>
          <a:p>
            <a:pPr lvl="1">
              <a:lnSpc>
                <a:spcPct val="105000"/>
              </a:lnSpc>
              <a:spcBef>
                <a:spcPct val="0"/>
              </a:spcBef>
              <a:spcAft>
                <a:spcPct val="20000"/>
              </a:spcAft>
              <a:defRPr/>
            </a:pPr>
            <a:r>
              <a:rPr lang="zh-CN" altLang="en-US" b="1" dirty="0" smtClean="0">
                <a:latin typeface="楷体_GB2312" pitchFamily="49" charset="-122"/>
                <a:ea typeface="楷体_GB2312" pitchFamily="49" charset="-122"/>
              </a:rPr>
              <a:t>要有外方学校的签字（认可的外方正式入学通知书签字）</a:t>
            </a:r>
            <a:endParaRPr lang="en-US" altLang="zh-CN" b="1" dirty="0" smtClean="0">
              <a:latin typeface="楷体_GB2312" pitchFamily="49" charset="-122"/>
              <a:ea typeface="楷体_GB2312" pitchFamily="49" charset="-122"/>
            </a:endParaRPr>
          </a:p>
          <a:p>
            <a:pPr lvl="1">
              <a:lnSpc>
                <a:spcPct val="105000"/>
              </a:lnSpc>
              <a:spcBef>
                <a:spcPct val="0"/>
              </a:spcBef>
              <a:spcAft>
                <a:spcPct val="20000"/>
              </a:spcAft>
              <a:defRPr/>
            </a:pPr>
            <a:r>
              <a:rPr lang="zh-CN" altLang="en-US" b="1" dirty="0" smtClean="0">
                <a:latin typeface="楷体_GB2312" pitchFamily="49" charset="-122"/>
                <a:ea typeface="楷体_GB2312" pitchFamily="49" charset="-122"/>
              </a:rPr>
              <a:t>申请人基本信息：（申请人姓名、出生日期、国内院校等）</a:t>
            </a:r>
          </a:p>
          <a:p>
            <a:pPr lvl="1">
              <a:lnSpc>
                <a:spcPct val="105000"/>
              </a:lnSpc>
              <a:spcBef>
                <a:spcPct val="0"/>
              </a:spcBef>
              <a:spcAft>
                <a:spcPct val="20000"/>
              </a:spcAft>
              <a:defRPr/>
            </a:pPr>
            <a:r>
              <a:rPr lang="zh-CN" altLang="en-US" b="1" dirty="0" smtClean="0">
                <a:latin typeface="楷体_GB2312" pitchFamily="49" charset="-122"/>
                <a:ea typeface="楷体_GB2312" pitchFamily="49" charset="-122"/>
              </a:rPr>
              <a:t>注明留学时间（</a:t>
            </a:r>
            <a:r>
              <a:rPr lang="en-US" altLang="zh-CN" dirty="0" smtClean="0"/>
              <a:t> </a:t>
            </a:r>
            <a:r>
              <a:rPr lang="en-US" altLang="zh-CN" b="1" dirty="0" smtClean="0">
                <a:latin typeface="楷体_GB2312" pitchFamily="49" charset="-122"/>
                <a:ea typeface="楷体_GB2312" pitchFamily="49" charset="-122"/>
              </a:rPr>
              <a:t>应明确留学期限及起止年月（入学时间不得晚于2017年3月31日）</a:t>
            </a:r>
            <a:r>
              <a:rPr lang="zh-CN" altLang="en-US" b="1" dirty="0" smtClean="0">
                <a:latin typeface="楷体_GB2312" pitchFamily="49" charset="-122"/>
                <a:ea typeface="楷体_GB2312" pitchFamily="49" charset="-122"/>
              </a:rPr>
              <a:t>）</a:t>
            </a:r>
          </a:p>
          <a:p>
            <a:pPr lvl="1">
              <a:lnSpc>
                <a:spcPct val="105000"/>
              </a:lnSpc>
              <a:spcBef>
                <a:spcPct val="0"/>
              </a:spcBef>
              <a:spcAft>
                <a:spcPct val="20000"/>
              </a:spcAft>
              <a:defRPr/>
            </a:pPr>
            <a:r>
              <a:rPr lang="zh-CN" altLang="en-US" b="1" dirty="0" smtClean="0">
                <a:latin typeface="楷体_GB2312" pitchFamily="49" charset="-122"/>
                <a:ea typeface="楷体_GB2312" pitchFamily="49" charset="-122"/>
              </a:rPr>
              <a:t>注明学习身份（攻读博</a:t>
            </a:r>
            <a:r>
              <a:rPr lang="en-US" altLang="zh-CN" b="1" dirty="0" smtClean="0">
                <a:latin typeface="楷体_GB2312" pitchFamily="49" charset="-122"/>
                <a:ea typeface="楷体_GB2312" pitchFamily="49" charset="-122"/>
              </a:rPr>
              <a:t>/</a:t>
            </a:r>
            <a:r>
              <a:rPr lang="zh-CN" altLang="en-US" b="1" dirty="0" smtClean="0">
                <a:latin typeface="楷体_GB2312" pitchFamily="49" charset="-122"/>
                <a:ea typeface="楷体_GB2312" pitchFamily="49" charset="-122"/>
              </a:rPr>
              <a:t>硕学位、联合培养博</a:t>
            </a:r>
            <a:r>
              <a:rPr lang="en-US" altLang="zh-CN" b="1" dirty="0" smtClean="0">
                <a:latin typeface="楷体_GB2312" pitchFamily="49" charset="-122"/>
                <a:ea typeface="楷体_GB2312" pitchFamily="49" charset="-122"/>
              </a:rPr>
              <a:t>/</a:t>
            </a:r>
            <a:r>
              <a:rPr lang="zh-CN" altLang="en-US" b="1" dirty="0" smtClean="0">
                <a:latin typeface="楷体_GB2312" pitchFamily="49" charset="-122"/>
                <a:ea typeface="楷体_GB2312" pitchFamily="49" charset="-122"/>
              </a:rPr>
              <a:t>硕、硕博连读）</a:t>
            </a:r>
          </a:p>
          <a:p>
            <a:pPr lvl="1">
              <a:lnSpc>
                <a:spcPct val="105000"/>
              </a:lnSpc>
              <a:spcBef>
                <a:spcPct val="0"/>
              </a:spcBef>
              <a:spcAft>
                <a:spcPct val="20000"/>
              </a:spcAft>
              <a:defRPr/>
            </a:pPr>
            <a:r>
              <a:rPr lang="zh-CN" altLang="en-US" b="1" dirty="0" smtClean="0">
                <a:latin typeface="楷体_GB2312" pitchFamily="49" charset="-122"/>
                <a:ea typeface="楷体_GB2312" pitchFamily="49" charset="-122"/>
              </a:rPr>
              <a:t>要有语言是否达标说明</a:t>
            </a:r>
          </a:p>
          <a:p>
            <a:pPr lvl="1">
              <a:lnSpc>
                <a:spcPct val="105000"/>
              </a:lnSpc>
              <a:spcBef>
                <a:spcPct val="0"/>
              </a:spcBef>
              <a:spcAft>
                <a:spcPct val="20000"/>
              </a:spcAft>
              <a:defRPr/>
            </a:pPr>
            <a:r>
              <a:rPr lang="zh-CN" altLang="en-US" b="1" dirty="0" smtClean="0">
                <a:latin typeface="楷体_GB2312" pitchFamily="49" charset="-122"/>
                <a:ea typeface="楷体_GB2312" pitchFamily="49" charset="-122"/>
              </a:rPr>
              <a:t>要有免除学费或外方提供学费的信息或者有条件的入学说明（获得</a:t>
            </a:r>
            <a:r>
              <a:rPr lang="en-US" altLang="zh-CN" b="1" dirty="0" smtClean="0">
                <a:latin typeface="楷体_GB2312" pitchFamily="49" charset="-122"/>
                <a:ea typeface="楷体_GB2312" pitchFamily="49" charset="-122"/>
              </a:rPr>
              <a:t>CSC</a:t>
            </a:r>
            <a:r>
              <a:rPr lang="zh-CN" altLang="en-US" b="1" dirty="0" smtClean="0">
                <a:latin typeface="楷体_GB2312" pitchFamily="49" charset="-122"/>
                <a:ea typeface="楷体_GB2312" pitchFamily="49" charset="-122"/>
              </a:rPr>
              <a:t>资助</a:t>
            </a:r>
            <a:r>
              <a:rPr lang="en-US" altLang="zh-CN" b="1" dirty="0" smtClean="0">
                <a:latin typeface="楷体_GB2312" pitchFamily="49" charset="-122"/>
                <a:ea typeface="楷体_GB2312" pitchFamily="49" charset="-122"/>
              </a:rPr>
              <a:t>/</a:t>
            </a:r>
            <a:r>
              <a:rPr lang="zh-CN" altLang="en-US" b="1" dirty="0" smtClean="0">
                <a:latin typeface="楷体_GB2312" pitchFamily="49" charset="-122"/>
                <a:ea typeface="楷体_GB2312" pitchFamily="49" charset="-122"/>
              </a:rPr>
              <a:t>本科毕业后</a:t>
            </a:r>
            <a:r>
              <a:rPr lang="en-US" altLang="zh-CN" b="1" dirty="0" smtClean="0">
                <a:latin typeface="楷体_GB2312" pitchFamily="49" charset="-122"/>
                <a:ea typeface="楷体_GB2312" pitchFamily="49" charset="-122"/>
              </a:rPr>
              <a:t>/</a:t>
            </a:r>
            <a:r>
              <a:rPr lang="zh-CN" altLang="en-US" b="1" dirty="0" smtClean="0">
                <a:latin typeface="楷体_GB2312" pitchFamily="49" charset="-122"/>
                <a:ea typeface="楷体_GB2312" pitchFamily="49" charset="-122"/>
              </a:rPr>
              <a:t>完成硕士学位后</a:t>
            </a:r>
            <a:r>
              <a:rPr lang="en-US" altLang="zh-CN" b="1" dirty="0" smtClean="0">
                <a:latin typeface="楷体_GB2312" pitchFamily="49" charset="-122"/>
                <a:ea typeface="楷体_GB2312" pitchFamily="49" charset="-122"/>
              </a:rPr>
              <a:t>/</a:t>
            </a:r>
            <a:r>
              <a:rPr lang="zh-CN" altLang="en-US" b="1" dirty="0" smtClean="0">
                <a:latin typeface="楷体_GB2312" pitchFamily="49" charset="-122"/>
                <a:ea typeface="楷体_GB2312" pitchFamily="49" charset="-122"/>
              </a:rPr>
              <a:t>去日本参加入学考试</a:t>
            </a:r>
            <a:r>
              <a:rPr lang="en-US" altLang="zh-CN" b="1" dirty="0" smtClean="0">
                <a:latin typeface="楷体_GB2312" pitchFamily="49" charset="-122"/>
                <a:ea typeface="楷体_GB2312" pitchFamily="49" charset="-122"/>
              </a:rPr>
              <a:t>)</a:t>
            </a:r>
          </a:p>
          <a:p>
            <a:pPr lvl="1">
              <a:lnSpc>
                <a:spcPct val="105000"/>
              </a:lnSpc>
              <a:spcBef>
                <a:spcPct val="0"/>
              </a:spcBef>
              <a:spcAft>
                <a:spcPct val="20000"/>
              </a:spcAft>
              <a:defRPr/>
            </a:pPr>
            <a:r>
              <a:rPr lang="zh-CN" altLang="en-US" b="1" dirty="0" smtClean="0">
                <a:latin typeface="楷体_GB2312" pitchFamily="49" charset="-122"/>
                <a:ea typeface="楷体_GB2312" pitchFamily="49" charset="-122"/>
              </a:rPr>
              <a:t>要有导师明确接收的意见</a:t>
            </a:r>
          </a:p>
          <a:p>
            <a:pPr lvl="1">
              <a:buFontTx/>
              <a:buNone/>
            </a:pPr>
            <a:endParaRPr lang="en-US" altLang="zh-CN" b="1" dirty="0" smtClean="0">
              <a:latin typeface="楷体_GB2312" pitchFamily="49" charset="-122"/>
              <a:ea typeface="楷体_GB2312" pitchFamily="49" charset="-122"/>
            </a:endParaRPr>
          </a:p>
        </p:txBody>
      </p:sp>
    </p:spTree>
    <p:extLst>
      <p:ext uri="{BB962C8B-B14F-4D97-AF65-F5344CB8AC3E}">
        <p14:creationId xmlns:p14="http://schemas.microsoft.com/office/powerpoint/2010/main" val="418832007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154716" y="717444"/>
            <a:ext cx="8397875" cy="722313"/>
          </a:xfrm>
          <a:prstGeom prst="rect">
            <a:avLst/>
          </a:prstGeom>
        </p:spPr>
        <p:txBody>
          <a:bodyPr lIns="92067" tIns="46034" rIns="92067" bIns="46034"/>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zh-CN" altLang="en-US" b="1" dirty="0" smtClean="0">
                <a:latin typeface="楷体_GB2312" pitchFamily="49" charset="-122"/>
                <a:ea typeface="楷体_GB2312" pitchFamily="49" charset="-122"/>
              </a:rPr>
              <a:t>注意事项</a:t>
            </a:r>
          </a:p>
        </p:txBody>
      </p:sp>
      <p:sp>
        <p:nvSpPr>
          <p:cNvPr id="5" name="Rectangle 3"/>
          <p:cNvSpPr txBox="1">
            <a:spLocks noChangeArrowheads="1"/>
          </p:cNvSpPr>
          <p:nvPr/>
        </p:nvSpPr>
        <p:spPr>
          <a:xfrm>
            <a:off x="0" y="1406982"/>
            <a:ext cx="9143999" cy="592933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ct val="0"/>
              </a:spcBef>
              <a:spcAft>
                <a:spcPts val="600"/>
              </a:spcAft>
            </a:pPr>
            <a:r>
              <a:rPr lang="zh-CN" altLang="en-US" sz="2400" dirty="0" smtClean="0">
                <a:solidFill>
                  <a:srgbClr val="000000"/>
                </a:solidFill>
                <a:latin typeface="楷体_GB2312" pitchFamily="49" charset="-122"/>
                <a:ea typeface="楷体_GB2312" pitchFamily="49" charset="-122"/>
              </a:rPr>
              <a:t>一经批准应按期派出，未经批准放弃资格或不按期派出者，</a:t>
            </a:r>
            <a:r>
              <a:rPr lang="en-US" altLang="zh-CN" sz="2400" b="1" dirty="0" smtClean="0">
                <a:solidFill>
                  <a:srgbClr val="C00000"/>
                </a:solidFill>
                <a:latin typeface="楷体_GB2312" pitchFamily="49" charset="-122"/>
                <a:ea typeface="楷体_GB2312" pitchFamily="49" charset="-122"/>
              </a:rPr>
              <a:t>5</a:t>
            </a:r>
            <a:r>
              <a:rPr lang="zh-CN" altLang="en-US" sz="2400" b="1" dirty="0" smtClean="0">
                <a:solidFill>
                  <a:srgbClr val="C00000"/>
                </a:solidFill>
                <a:latin typeface="楷体_GB2312" pitchFamily="49" charset="-122"/>
                <a:ea typeface="楷体_GB2312" pitchFamily="49" charset="-122"/>
              </a:rPr>
              <a:t>年内不得再申请</a:t>
            </a:r>
            <a:r>
              <a:rPr lang="zh-CN" altLang="en-US" sz="2400" dirty="0" smtClean="0">
                <a:solidFill>
                  <a:srgbClr val="000000"/>
                </a:solidFill>
                <a:latin typeface="楷体_GB2312" pitchFamily="49" charset="-122"/>
                <a:ea typeface="楷体_GB2312" pitchFamily="49" charset="-122"/>
              </a:rPr>
              <a:t>国家公派出国留学。确因特殊原因放弃留学资格的需本人提交申请，导师及学院领导签署意见，加盖学院公章交研究生院或国际处。</a:t>
            </a:r>
          </a:p>
          <a:p>
            <a:pPr>
              <a:lnSpc>
                <a:spcPct val="100000"/>
              </a:lnSpc>
              <a:spcBef>
                <a:spcPct val="0"/>
              </a:spcBef>
              <a:spcAft>
                <a:spcPts val="600"/>
              </a:spcAft>
            </a:pPr>
            <a:r>
              <a:rPr lang="zh-CN" altLang="en-US" sz="2400" dirty="0" smtClean="0">
                <a:solidFill>
                  <a:srgbClr val="000000"/>
                </a:solidFill>
                <a:latin typeface="楷体_GB2312" pitchFamily="49" charset="-122"/>
                <a:ea typeface="楷体_GB2312" pitchFamily="49" charset="-122"/>
              </a:rPr>
              <a:t>留学基金委对攻读博士学位的公派研究生的学业进展进行</a:t>
            </a:r>
            <a:r>
              <a:rPr lang="zh-CN" altLang="en-US" sz="2400" b="1" dirty="0" smtClean="0">
                <a:solidFill>
                  <a:srgbClr val="FF0000"/>
                </a:solidFill>
                <a:latin typeface="楷体_GB2312" pitchFamily="49" charset="-122"/>
                <a:ea typeface="楷体_GB2312" pitchFamily="49" charset="-122"/>
              </a:rPr>
              <a:t>年度复核</a:t>
            </a:r>
            <a:r>
              <a:rPr lang="zh-CN" altLang="en-US" sz="2400" dirty="0" smtClean="0">
                <a:solidFill>
                  <a:srgbClr val="000000"/>
                </a:solidFill>
                <a:latin typeface="楷体_GB2312" pitchFamily="49" charset="-122"/>
                <a:ea typeface="楷体_GB2312" pitchFamily="49" charset="-122"/>
              </a:rPr>
              <a:t>。</a:t>
            </a:r>
            <a:endParaRPr lang="en-US" altLang="zh-CN" sz="2400" dirty="0" smtClean="0">
              <a:solidFill>
                <a:srgbClr val="000000"/>
              </a:solidFill>
              <a:latin typeface="楷体_GB2312" pitchFamily="49" charset="-122"/>
              <a:ea typeface="楷体_GB2312" pitchFamily="49" charset="-122"/>
            </a:endParaRPr>
          </a:p>
          <a:p>
            <a:pPr>
              <a:lnSpc>
                <a:spcPct val="100000"/>
              </a:lnSpc>
              <a:spcBef>
                <a:spcPct val="0"/>
              </a:spcBef>
              <a:spcAft>
                <a:spcPts val="600"/>
              </a:spcAft>
            </a:pPr>
            <a:r>
              <a:rPr lang="zh-CN" altLang="en-US" sz="2400" dirty="0" smtClean="0">
                <a:latin typeface="楷体_GB2312" pitchFamily="49" charset="-122"/>
                <a:ea typeface="楷体_GB2312" pitchFamily="49" charset="-122"/>
              </a:rPr>
              <a:t>联合培养博士生</a:t>
            </a:r>
            <a:r>
              <a:rPr lang="zh-CN" altLang="en-US" sz="2400" b="1" dirty="0" smtClean="0">
                <a:solidFill>
                  <a:srgbClr val="C00000"/>
                </a:solidFill>
                <a:latin typeface="楷体_GB2312" pitchFamily="49" charset="-122"/>
                <a:ea typeface="楷体_GB2312" pitchFamily="49" charset="-122"/>
              </a:rPr>
              <a:t>每学期末须提交</a:t>
            </a:r>
            <a:r>
              <a:rPr lang="zh-CN" altLang="en-US" sz="2400" dirty="0" smtClean="0">
                <a:latin typeface="楷体_GB2312" pitchFamily="49" charset="-122"/>
                <a:ea typeface="楷体_GB2312" pitchFamily="49" charset="-122"/>
              </a:rPr>
              <a:t>经国外导师签字认可的学习报告至国内学校、国内导师和有关驻外使（领）馆。留学基金委将进行抽查。</a:t>
            </a:r>
            <a:endParaRPr lang="en-US" altLang="zh-CN" sz="2400" dirty="0" smtClean="0">
              <a:latin typeface="楷体_GB2312" pitchFamily="49" charset="-122"/>
              <a:ea typeface="楷体_GB2312" pitchFamily="49" charset="-122"/>
            </a:endParaRPr>
          </a:p>
          <a:p>
            <a:pPr>
              <a:lnSpc>
                <a:spcPct val="100000"/>
              </a:lnSpc>
              <a:spcBef>
                <a:spcPct val="0"/>
              </a:spcBef>
              <a:spcAft>
                <a:spcPts val="600"/>
              </a:spcAft>
            </a:pPr>
            <a:r>
              <a:rPr lang="zh-CN" altLang="en-US" sz="2400" dirty="0" smtClean="0">
                <a:latin typeface="楷体_GB2312" pitchFamily="49" charset="-122"/>
                <a:ea typeface="楷体_GB2312" pitchFamily="49" charset="-122"/>
              </a:rPr>
              <a:t>获得资助的留学人员，其与获得资助有关的论文、研究项目或科研成果在成文、发表公开时，应注明“本研究</a:t>
            </a:r>
            <a:r>
              <a:rPr lang="en-US" altLang="zh-CN" sz="2400" dirty="0" smtClean="0">
                <a:latin typeface="楷体_GB2312" pitchFamily="49" charset="-122"/>
                <a:ea typeface="楷体_GB2312" pitchFamily="49" charset="-122"/>
              </a:rPr>
              <a:t>/</a:t>
            </a:r>
            <a:r>
              <a:rPr lang="zh-CN" altLang="en-US" sz="2400" dirty="0" smtClean="0">
                <a:latin typeface="楷体_GB2312" pitchFamily="49" charset="-122"/>
                <a:ea typeface="楷体_GB2312" pitchFamily="49" charset="-122"/>
              </a:rPr>
              <a:t>成果</a:t>
            </a:r>
            <a:r>
              <a:rPr lang="en-US" altLang="zh-CN" sz="2400" dirty="0" smtClean="0">
                <a:latin typeface="楷体_GB2312" pitchFamily="49" charset="-122"/>
                <a:ea typeface="楷体_GB2312" pitchFamily="49" charset="-122"/>
              </a:rPr>
              <a:t>/</a:t>
            </a:r>
            <a:r>
              <a:rPr lang="zh-CN" altLang="en-US" sz="2400" dirty="0" smtClean="0">
                <a:latin typeface="楷体_GB2312" pitchFamily="49" charset="-122"/>
                <a:ea typeface="楷体_GB2312" pitchFamily="49" charset="-122"/>
              </a:rPr>
              <a:t>论文得到国家留学基金资助”。</a:t>
            </a:r>
            <a:endParaRPr lang="zh-CN" altLang="zh-CN" sz="2400" dirty="0" smtClean="0">
              <a:latin typeface="楷体_GB2312" pitchFamily="49" charset="-122"/>
              <a:ea typeface="楷体_GB2312" pitchFamily="49" charset="-122"/>
            </a:endParaRPr>
          </a:p>
          <a:p>
            <a:pPr>
              <a:lnSpc>
                <a:spcPct val="100000"/>
              </a:lnSpc>
              <a:spcBef>
                <a:spcPct val="0"/>
              </a:spcBef>
              <a:spcAft>
                <a:spcPct val="50000"/>
              </a:spcAft>
            </a:pPr>
            <a:r>
              <a:rPr lang="zh-CN" altLang="en-US" sz="2400" dirty="0" smtClean="0">
                <a:latin typeface="楷体_GB2312" pitchFamily="49" charset="-122"/>
                <a:ea typeface="楷体_GB2312" pitchFamily="49" charset="-122"/>
              </a:rPr>
              <a:t> 留学人员回国后须提交学习工作总结，向推选单位</a:t>
            </a:r>
            <a:r>
              <a:rPr lang="zh-CN" altLang="en-US" sz="2400" b="1" dirty="0" smtClean="0">
                <a:solidFill>
                  <a:srgbClr val="C00000"/>
                </a:solidFill>
                <a:latin typeface="楷体_GB2312" pitchFamily="49" charset="-122"/>
                <a:ea typeface="楷体_GB2312" pitchFamily="49" charset="-122"/>
              </a:rPr>
              <a:t>汇报留学成果。</a:t>
            </a:r>
            <a:endParaRPr lang="zh-CN" altLang="en-US" sz="2400" dirty="0" smtClean="0">
              <a:latin typeface="楷体_GB2312" pitchFamily="49" charset="-122"/>
              <a:ea typeface="楷体_GB2312" pitchFamily="49" charset="-122"/>
            </a:endParaRPr>
          </a:p>
          <a:p>
            <a:pPr lvl="1">
              <a:lnSpc>
                <a:spcPct val="105000"/>
              </a:lnSpc>
              <a:spcBef>
                <a:spcPct val="0"/>
              </a:spcBef>
              <a:spcAft>
                <a:spcPct val="20000"/>
              </a:spcAft>
              <a:defRPr/>
            </a:pPr>
            <a:endParaRPr lang="zh-CN" altLang="en-US" dirty="0" smtClean="0">
              <a:effectLst>
                <a:outerShdw blurRad="38100" dist="38100" dir="2700000" algn="tl">
                  <a:srgbClr val="C0C0C0"/>
                </a:outerShdw>
              </a:effectLst>
              <a:latin typeface="楷体_GB2312" pitchFamily="49" charset="-122"/>
              <a:ea typeface="楷体_GB2312" pitchFamily="49" charset="-122"/>
            </a:endParaRPr>
          </a:p>
          <a:p>
            <a:pPr lvl="1">
              <a:buFontTx/>
              <a:buNone/>
            </a:pPr>
            <a:endParaRPr lang="en-US" altLang="zh-CN" sz="1400" b="1" dirty="0" smtClean="0">
              <a:latin typeface="楷体_GB2312" pitchFamily="49" charset="-122"/>
              <a:ea typeface="楷体_GB2312" pitchFamily="49" charset="-122"/>
            </a:endParaRPr>
          </a:p>
        </p:txBody>
      </p:sp>
    </p:spTree>
    <p:extLst>
      <p:ext uri="{BB962C8B-B14F-4D97-AF65-F5344CB8AC3E}">
        <p14:creationId xmlns:p14="http://schemas.microsoft.com/office/powerpoint/2010/main" val="222326291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154716" y="717444"/>
            <a:ext cx="8397875" cy="722313"/>
          </a:xfrm>
          <a:prstGeom prst="rect">
            <a:avLst/>
          </a:prstGeom>
        </p:spPr>
        <p:txBody>
          <a:bodyPr lIns="92067" tIns="46034" rIns="92067" bIns="46034"/>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zh-CN" altLang="en-US" b="1" dirty="0" smtClean="0">
                <a:latin typeface="楷体_GB2312" pitchFamily="49" charset="-122"/>
                <a:ea typeface="楷体_GB2312" pitchFamily="49" charset="-122"/>
              </a:rPr>
              <a:t>工作进度安排</a:t>
            </a:r>
          </a:p>
        </p:txBody>
      </p:sp>
      <p:sp>
        <p:nvSpPr>
          <p:cNvPr id="4" name="Rectangle 3"/>
          <p:cNvSpPr txBox="1">
            <a:spLocks noChangeArrowheads="1"/>
          </p:cNvSpPr>
          <p:nvPr/>
        </p:nvSpPr>
        <p:spPr>
          <a:xfrm>
            <a:off x="126612" y="1548760"/>
            <a:ext cx="9144000" cy="564360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33400" indent="-533400">
              <a:buFontTx/>
              <a:buNone/>
              <a:defRPr/>
            </a:pPr>
            <a:r>
              <a:rPr lang="zh-CN" altLang="en-US" b="1" dirty="0" smtClean="0">
                <a:latin typeface="楷体_GB2312" pitchFamily="49" charset="-122"/>
                <a:ea typeface="楷体_GB2312" pitchFamily="49" charset="-122"/>
              </a:rPr>
              <a:t>●</a:t>
            </a:r>
            <a:r>
              <a:rPr lang="zh-CN" b="1" dirty="0" smtClean="0">
                <a:latin typeface="楷体_GB2312" pitchFamily="49" charset="-122"/>
                <a:ea typeface="楷体_GB2312" pitchFamily="49" charset="-122"/>
              </a:rPr>
              <a:t>选拔类别</a:t>
            </a:r>
            <a:r>
              <a:rPr lang="zh-CN" altLang="en-US" b="1" dirty="0" smtClean="0">
                <a:latin typeface="楷体_GB2312" pitchFamily="49" charset="-122"/>
                <a:ea typeface="楷体_GB2312" pitchFamily="49" charset="-122"/>
              </a:rPr>
              <a:t>：</a:t>
            </a:r>
            <a:r>
              <a:rPr lang="zh-CN" b="1" dirty="0" smtClean="0">
                <a:latin typeface="楷体_GB2312" pitchFamily="49" charset="-122"/>
                <a:ea typeface="楷体_GB2312" pitchFamily="49" charset="-122"/>
              </a:rPr>
              <a:t>攻读博士学位、联合培养博士生、</a:t>
            </a:r>
            <a:r>
              <a:rPr lang="zh-CN" altLang="en-US" b="1" dirty="0" smtClean="0">
                <a:latin typeface="楷体_GB2312" pitchFamily="49" charset="-122"/>
                <a:ea typeface="楷体_GB2312" pitchFamily="49" charset="-122"/>
              </a:rPr>
              <a:t>攻读</a:t>
            </a:r>
            <a:r>
              <a:rPr lang="zh-CN" b="1" dirty="0" smtClean="0">
                <a:latin typeface="楷体_GB2312" pitchFamily="49" charset="-122"/>
                <a:ea typeface="楷体_GB2312" pitchFamily="49" charset="-122"/>
              </a:rPr>
              <a:t>硕</a:t>
            </a:r>
            <a:r>
              <a:rPr lang="en-US" altLang="zh-CN" b="1" dirty="0" smtClean="0">
                <a:latin typeface="楷体_GB2312" pitchFamily="49" charset="-122"/>
                <a:ea typeface="楷体_GB2312" pitchFamily="49" charset="-122"/>
              </a:rPr>
              <a:t> </a:t>
            </a:r>
          </a:p>
          <a:p>
            <a:pPr marL="533400" indent="-533400">
              <a:buFontTx/>
              <a:buNone/>
              <a:defRPr/>
            </a:pPr>
            <a:r>
              <a:rPr lang="en-US" altLang="zh-CN" b="1" dirty="0" smtClean="0">
                <a:latin typeface="楷体_GB2312" pitchFamily="49" charset="-122"/>
                <a:ea typeface="楷体_GB2312" pitchFamily="49" charset="-122"/>
              </a:rPr>
              <a:t>             </a:t>
            </a:r>
            <a:r>
              <a:rPr lang="zh-CN" altLang="en-US" b="1" dirty="0" smtClean="0">
                <a:latin typeface="楷体_GB2312" pitchFamily="49" charset="-122"/>
                <a:ea typeface="楷体_GB2312" pitchFamily="49" charset="-122"/>
              </a:rPr>
              <a:t>士学位</a:t>
            </a:r>
            <a:r>
              <a:rPr lang="zh-CN" b="1" dirty="0" smtClean="0">
                <a:latin typeface="楷体_GB2312" pitchFamily="49" charset="-122"/>
                <a:ea typeface="楷体_GB2312" pitchFamily="49" charset="-122"/>
              </a:rPr>
              <a:t>研究生</a:t>
            </a:r>
            <a:r>
              <a:rPr lang="zh-CN" altLang="en-US" b="1" dirty="0" smtClean="0">
                <a:latin typeface="楷体_GB2312" pitchFamily="49" charset="-122"/>
                <a:ea typeface="楷体_GB2312" pitchFamily="49" charset="-122"/>
              </a:rPr>
              <a:t>、联合培养硕士生</a:t>
            </a:r>
            <a:endParaRPr lang="zh-CN" b="1" dirty="0" smtClean="0">
              <a:latin typeface="楷体_GB2312" pitchFamily="49" charset="-122"/>
              <a:ea typeface="楷体_GB2312" pitchFamily="49" charset="-122"/>
            </a:endParaRPr>
          </a:p>
          <a:p>
            <a:pPr marL="914400" lvl="1" indent="-457200">
              <a:spcBef>
                <a:spcPts val="1200"/>
              </a:spcBef>
              <a:spcAft>
                <a:spcPts val="600"/>
              </a:spcAft>
              <a:defRPr/>
            </a:pPr>
            <a:r>
              <a:rPr lang="zh-CN" altLang="zh-CN" b="1" dirty="0" smtClean="0">
                <a:latin typeface="楷体_GB2312" pitchFamily="49" charset="-122"/>
                <a:ea typeface="楷体_GB2312" pitchFamily="49" charset="-122"/>
              </a:rPr>
              <a:t>201</a:t>
            </a:r>
            <a:r>
              <a:rPr lang="en-US" altLang="zh-CN" b="1" dirty="0" smtClean="0">
                <a:latin typeface="楷体_GB2312" pitchFamily="49" charset="-122"/>
                <a:ea typeface="楷体_GB2312" pitchFamily="49" charset="-122"/>
              </a:rPr>
              <a:t>6</a:t>
            </a:r>
            <a:r>
              <a:rPr lang="zh-CN" b="1" dirty="0" smtClean="0">
                <a:latin typeface="楷体_GB2312" pitchFamily="49" charset="-122"/>
                <a:ea typeface="楷体_GB2312" pitchFamily="49" charset="-122"/>
              </a:rPr>
              <a:t>年</a:t>
            </a:r>
            <a:r>
              <a:rPr lang="en-US" altLang="zh-CN" b="1" dirty="0" smtClean="0">
                <a:latin typeface="楷体_GB2312" pitchFamily="49" charset="-122"/>
                <a:ea typeface="楷体_GB2312" pitchFamily="49" charset="-122"/>
              </a:rPr>
              <a:t>3</a:t>
            </a:r>
            <a:r>
              <a:rPr lang="zh-CN" b="1" dirty="0" smtClean="0">
                <a:latin typeface="楷体_GB2312" pitchFamily="49" charset="-122"/>
                <a:ea typeface="楷体_GB2312" pitchFamily="49" charset="-122"/>
              </a:rPr>
              <a:t>月</a:t>
            </a:r>
            <a:r>
              <a:rPr lang="zh-CN" altLang="zh-CN" b="1" dirty="0" smtClean="0">
                <a:latin typeface="楷体_GB2312" pitchFamily="49" charset="-122"/>
                <a:ea typeface="楷体_GB2312" pitchFamily="49" charset="-122"/>
              </a:rPr>
              <a:t>20</a:t>
            </a:r>
            <a:r>
              <a:rPr lang="zh-CN" b="1" dirty="0" smtClean="0">
                <a:latin typeface="楷体_GB2312" pitchFamily="49" charset="-122"/>
                <a:ea typeface="楷体_GB2312" pitchFamily="49" charset="-122"/>
              </a:rPr>
              <a:t>日前：落实留学学校和导师，学</a:t>
            </a:r>
            <a:r>
              <a:rPr lang="zh-CN" altLang="en-US" b="1" dirty="0" smtClean="0">
                <a:latin typeface="楷体_GB2312" pitchFamily="49" charset="-122"/>
                <a:ea typeface="楷体_GB2312" pitchFamily="49" charset="-122"/>
              </a:rPr>
              <a:t>院</a:t>
            </a:r>
            <a:r>
              <a:rPr lang="zh-CN" b="1" dirty="0" smtClean="0">
                <a:latin typeface="楷体_GB2312" pitchFamily="49" charset="-122"/>
                <a:ea typeface="楷体_GB2312" pitchFamily="49" charset="-122"/>
              </a:rPr>
              <a:t>进行选拔推荐工作，</a:t>
            </a:r>
            <a:r>
              <a:rPr lang="zh-CN" altLang="en-US" b="1" dirty="0" smtClean="0">
                <a:latin typeface="楷体_GB2312" pitchFamily="49" charset="-122"/>
                <a:ea typeface="楷体_GB2312" pitchFamily="49" charset="-122"/>
              </a:rPr>
              <a:t>上报学校，由学校</a:t>
            </a:r>
            <a:r>
              <a:rPr lang="zh-CN" b="1" dirty="0" smtClean="0">
                <a:latin typeface="楷体_GB2312" pitchFamily="49" charset="-122"/>
                <a:ea typeface="楷体_GB2312" pitchFamily="49" charset="-122"/>
              </a:rPr>
              <a:t>确定拟推荐名单。</a:t>
            </a:r>
          </a:p>
          <a:p>
            <a:pPr marL="914400" lvl="1" indent="-457200">
              <a:spcBef>
                <a:spcPts val="1200"/>
              </a:spcBef>
              <a:spcAft>
                <a:spcPts val="600"/>
              </a:spcAft>
              <a:defRPr/>
            </a:pPr>
            <a:r>
              <a:rPr lang="zh-CN" altLang="zh-CN" b="1" dirty="0" smtClean="0">
                <a:latin typeface="楷体_GB2312" pitchFamily="49" charset="-122"/>
                <a:ea typeface="楷体_GB2312" pitchFamily="49" charset="-122"/>
              </a:rPr>
              <a:t>201</a:t>
            </a:r>
            <a:r>
              <a:rPr lang="en-US" altLang="zh-CN" b="1" dirty="0" smtClean="0">
                <a:latin typeface="楷体_GB2312" pitchFamily="49" charset="-122"/>
                <a:ea typeface="楷体_GB2312" pitchFamily="49" charset="-122"/>
              </a:rPr>
              <a:t>6</a:t>
            </a:r>
            <a:r>
              <a:rPr lang="zh-CN" b="1" dirty="0" smtClean="0">
                <a:latin typeface="楷体_GB2312" pitchFamily="49" charset="-122"/>
                <a:ea typeface="楷体_GB2312" pitchFamily="49" charset="-122"/>
              </a:rPr>
              <a:t>年</a:t>
            </a:r>
            <a:r>
              <a:rPr lang="en-US" altLang="zh-CN" b="1" dirty="0" smtClean="0">
                <a:latin typeface="楷体_GB2312" pitchFamily="49" charset="-122"/>
                <a:ea typeface="楷体_GB2312" pitchFamily="49" charset="-122"/>
              </a:rPr>
              <a:t>3</a:t>
            </a:r>
            <a:r>
              <a:rPr lang="zh-CN" b="1" dirty="0" smtClean="0">
                <a:latin typeface="楷体_GB2312" pitchFamily="49" charset="-122"/>
                <a:ea typeface="楷体_GB2312" pitchFamily="49" charset="-122"/>
              </a:rPr>
              <a:t>月</a:t>
            </a:r>
            <a:r>
              <a:rPr lang="zh-CN" altLang="zh-CN" b="1" dirty="0" smtClean="0">
                <a:latin typeface="楷体_GB2312" pitchFamily="49" charset="-122"/>
                <a:ea typeface="楷体_GB2312" pitchFamily="49" charset="-122"/>
              </a:rPr>
              <a:t>20</a:t>
            </a:r>
            <a:r>
              <a:rPr lang="zh-CN" b="1" dirty="0" smtClean="0">
                <a:latin typeface="楷体_GB2312" pitchFamily="49" charset="-122"/>
                <a:ea typeface="楷体_GB2312" pitchFamily="49" charset="-122"/>
              </a:rPr>
              <a:t>日</a:t>
            </a:r>
            <a:r>
              <a:rPr lang="zh-CN" altLang="zh-CN" b="1" dirty="0" smtClean="0">
                <a:latin typeface="楷体_GB2312" pitchFamily="49" charset="-122"/>
                <a:ea typeface="楷体_GB2312" pitchFamily="49" charset="-122"/>
              </a:rPr>
              <a:t>-</a:t>
            </a:r>
            <a:r>
              <a:rPr lang="en-US" altLang="zh-CN" b="1" dirty="0" smtClean="0">
                <a:latin typeface="楷体_GB2312" pitchFamily="49" charset="-122"/>
                <a:ea typeface="楷体_GB2312" pitchFamily="49" charset="-122"/>
              </a:rPr>
              <a:t>4</a:t>
            </a:r>
            <a:r>
              <a:rPr lang="zh-CN" b="1" dirty="0" smtClean="0">
                <a:latin typeface="楷体_GB2312" pitchFamily="49" charset="-122"/>
                <a:ea typeface="楷体_GB2312" pitchFamily="49" charset="-122"/>
              </a:rPr>
              <a:t>月</a:t>
            </a:r>
            <a:r>
              <a:rPr lang="en-US" altLang="zh-CN" b="1" dirty="0" smtClean="0">
                <a:latin typeface="楷体_GB2312" pitchFamily="49" charset="-122"/>
                <a:ea typeface="楷体_GB2312" pitchFamily="49" charset="-122"/>
              </a:rPr>
              <a:t>5</a:t>
            </a:r>
            <a:r>
              <a:rPr lang="zh-CN" b="1" dirty="0" smtClean="0">
                <a:latin typeface="楷体_GB2312" pitchFamily="49" charset="-122"/>
                <a:ea typeface="楷体_GB2312" pitchFamily="49" charset="-122"/>
              </a:rPr>
              <a:t>日：网上报名。各学院提交申请材料</a:t>
            </a:r>
            <a:r>
              <a:rPr lang="zh-CN" altLang="en-US" b="1" dirty="0" smtClean="0">
                <a:latin typeface="楷体_GB2312" pitchFamily="49" charset="-122"/>
                <a:ea typeface="楷体_GB2312" pitchFamily="49" charset="-122"/>
              </a:rPr>
              <a:t>，学院上报学校。</a:t>
            </a:r>
            <a:endParaRPr lang="en-US" altLang="zh-CN" b="1" dirty="0" smtClean="0">
              <a:latin typeface="楷体_GB2312" pitchFamily="49" charset="-122"/>
              <a:ea typeface="楷体_GB2312" pitchFamily="49" charset="-122"/>
            </a:endParaRPr>
          </a:p>
          <a:p>
            <a:pPr marL="914400" lvl="1" indent="-457200">
              <a:spcBef>
                <a:spcPts val="1200"/>
              </a:spcBef>
              <a:spcAft>
                <a:spcPts val="600"/>
              </a:spcAft>
              <a:defRPr/>
            </a:pPr>
            <a:r>
              <a:rPr lang="en-US" altLang="zh-CN" b="1" dirty="0" smtClean="0">
                <a:latin typeface="楷体_GB2312" pitchFamily="49" charset="-122"/>
                <a:ea typeface="楷体_GB2312" pitchFamily="49" charset="-122"/>
              </a:rPr>
              <a:t>2016</a:t>
            </a:r>
            <a:r>
              <a:rPr lang="zh-CN" altLang="en-US" b="1" dirty="0" smtClean="0">
                <a:latin typeface="楷体_GB2312" pitchFamily="49" charset="-122"/>
                <a:ea typeface="楷体_GB2312" pitchFamily="49" charset="-122"/>
              </a:rPr>
              <a:t>年</a:t>
            </a:r>
            <a:r>
              <a:rPr lang="en-US" altLang="zh-CN" b="1" dirty="0" smtClean="0">
                <a:latin typeface="楷体_GB2312" pitchFamily="49" charset="-122"/>
                <a:ea typeface="楷体_GB2312" pitchFamily="49" charset="-122"/>
              </a:rPr>
              <a:t>4</a:t>
            </a:r>
            <a:r>
              <a:rPr lang="zh-CN" altLang="en-US" b="1" dirty="0" smtClean="0">
                <a:latin typeface="楷体_GB2312" pitchFamily="49" charset="-122"/>
                <a:ea typeface="楷体_GB2312" pitchFamily="49" charset="-122"/>
              </a:rPr>
              <a:t>月</a:t>
            </a:r>
            <a:r>
              <a:rPr lang="en-US" altLang="zh-CN" b="1" dirty="0" smtClean="0">
                <a:latin typeface="楷体_GB2312" pitchFamily="49" charset="-122"/>
                <a:ea typeface="楷体_GB2312" pitchFamily="49" charset="-122"/>
              </a:rPr>
              <a:t>6</a:t>
            </a:r>
            <a:r>
              <a:rPr lang="zh-CN" altLang="en-US" b="1" dirty="0" smtClean="0">
                <a:latin typeface="楷体_GB2312" pitchFamily="49" charset="-122"/>
                <a:ea typeface="楷体_GB2312" pitchFamily="49" charset="-122"/>
              </a:rPr>
              <a:t>日</a:t>
            </a:r>
            <a:r>
              <a:rPr lang="en-US" altLang="zh-CN" b="1" dirty="0" smtClean="0">
                <a:latin typeface="楷体_GB2312" pitchFamily="49" charset="-122"/>
                <a:ea typeface="楷体_GB2312" pitchFamily="49" charset="-122"/>
              </a:rPr>
              <a:t>-11</a:t>
            </a:r>
            <a:r>
              <a:rPr lang="zh-CN" altLang="en-US" b="1" dirty="0" smtClean="0">
                <a:latin typeface="楷体_GB2312" pitchFamily="49" charset="-122"/>
                <a:ea typeface="楷体_GB2312" pitchFamily="49" charset="-122"/>
              </a:rPr>
              <a:t>日：学校审查，上报留学基金委。</a:t>
            </a:r>
            <a:endParaRPr lang="zh-CN" b="1" dirty="0" smtClean="0">
              <a:latin typeface="楷体_GB2312" pitchFamily="49" charset="-122"/>
              <a:ea typeface="楷体_GB2312" pitchFamily="49" charset="-122"/>
            </a:endParaRPr>
          </a:p>
          <a:p>
            <a:pPr marL="914400" lvl="1" indent="-457200">
              <a:spcBef>
                <a:spcPts val="1200"/>
              </a:spcBef>
              <a:spcAft>
                <a:spcPts val="600"/>
              </a:spcAft>
              <a:defRPr/>
            </a:pPr>
            <a:r>
              <a:rPr lang="zh-CN" altLang="zh-CN" b="1" dirty="0" smtClean="0">
                <a:latin typeface="楷体_GB2312" pitchFamily="49" charset="-122"/>
                <a:ea typeface="楷体_GB2312" pitchFamily="49" charset="-122"/>
              </a:rPr>
              <a:t>201</a:t>
            </a:r>
            <a:r>
              <a:rPr lang="en-US" altLang="zh-CN" b="1" dirty="0" smtClean="0">
                <a:latin typeface="楷体_GB2312" pitchFamily="49" charset="-122"/>
                <a:ea typeface="楷体_GB2312" pitchFamily="49" charset="-122"/>
              </a:rPr>
              <a:t>6</a:t>
            </a:r>
            <a:r>
              <a:rPr lang="zh-CN" b="1" dirty="0" smtClean="0">
                <a:latin typeface="楷体_GB2312" pitchFamily="49" charset="-122"/>
                <a:ea typeface="楷体_GB2312" pitchFamily="49" charset="-122"/>
              </a:rPr>
              <a:t>年</a:t>
            </a:r>
            <a:r>
              <a:rPr lang="zh-CN" altLang="zh-CN" b="1" dirty="0" smtClean="0">
                <a:latin typeface="楷体_GB2312" pitchFamily="49" charset="-122"/>
                <a:ea typeface="楷体_GB2312" pitchFamily="49" charset="-122"/>
              </a:rPr>
              <a:t>4</a:t>
            </a:r>
            <a:r>
              <a:rPr lang="zh-CN" b="1" dirty="0" smtClean="0">
                <a:latin typeface="楷体_GB2312" pitchFamily="49" charset="-122"/>
                <a:ea typeface="楷体_GB2312" pitchFamily="49" charset="-122"/>
              </a:rPr>
              <a:t>月</a:t>
            </a:r>
            <a:r>
              <a:rPr lang="en-US" altLang="zh-CN" b="1" dirty="0" smtClean="0">
                <a:latin typeface="楷体_GB2312" pitchFamily="49" charset="-122"/>
                <a:ea typeface="楷体_GB2312" pitchFamily="49" charset="-122"/>
              </a:rPr>
              <a:t>12</a:t>
            </a:r>
            <a:r>
              <a:rPr lang="zh-CN" altLang="en-US" b="1" dirty="0" smtClean="0">
                <a:latin typeface="楷体_GB2312" pitchFamily="49" charset="-122"/>
                <a:ea typeface="楷体_GB2312" pitchFamily="49" charset="-122"/>
              </a:rPr>
              <a:t>日后</a:t>
            </a:r>
            <a:r>
              <a:rPr lang="zh-CN" b="1" dirty="0" smtClean="0">
                <a:latin typeface="楷体_GB2312" pitchFamily="49" charset="-122"/>
                <a:ea typeface="楷体_GB2312" pitchFamily="49" charset="-122"/>
              </a:rPr>
              <a:t>：留学基金委组织专家评审并确定拟选派人员名单，呈报教育部审批。</a:t>
            </a:r>
          </a:p>
          <a:p>
            <a:pPr marL="914400" lvl="1" indent="-457200">
              <a:lnSpc>
                <a:spcPct val="80000"/>
              </a:lnSpc>
              <a:spcBef>
                <a:spcPts val="1200"/>
              </a:spcBef>
              <a:spcAft>
                <a:spcPts val="600"/>
              </a:spcAft>
              <a:defRPr/>
            </a:pPr>
            <a:r>
              <a:rPr lang="zh-CN" altLang="zh-CN" b="1" dirty="0" smtClean="0">
                <a:latin typeface="楷体_GB2312" pitchFamily="49" charset="-122"/>
                <a:ea typeface="楷体_GB2312" pitchFamily="49" charset="-122"/>
              </a:rPr>
              <a:t>201</a:t>
            </a:r>
            <a:r>
              <a:rPr lang="en-US" altLang="zh-CN" b="1" dirty="0" smtClean="0">
                <a:latin typeface="楷体_GB2312" pitchFamily="49" charset="-122"/>
                <a:ea typeface="楷体_GB2312" pitchFamily="49" charset="-122"/>
              </a:rPr>
              <a:t>6</a:t>
            </a:r>
            <a:r>
              <a:rPr lang="zh-CN" b="1" dirty="0" smtClean="0">
                <a:latin typeface="楷体_GB2312" pitchFamily="49" charset="-122"/>
                <a:ea typeface="楷体_GB2312" pitchFamily="49" charset="-122"/>
              </a:rPr>
              <a:t>年</a:t>
            </a:r>
            <a:r>
              <a:rPr lang="zh-CN" altLang="zh-CN" b="1" dirty="0" smtClean="0">
                <a:latin typeface="楷体_GB2312" pitchFamily="49" charset="-122"/>
                <a:ea typeface="楷体_GB2312" pitchFamily="49" charset="-122"/>
              </a:rPr>
              <a:t>5</a:t>
            </a:r>
            <a:r>
              <a:rPr lang="zh-CN" b="1" dirty="0" smtClean="0">
                <a:latin typeface="楷体_GB2312" pitchFamily="49" charset="-122"/>
                <a:ea typeface="楷体_GB2312" pitchFamily="49" charset="-122"/>
              </a:rPr>
              <a:t>月：确定并公布录取人员名单。硕士研究生项目录取结果根据项目要求另行公布</a:t>
            </a:r>
            <a:r>
              <a:rPr lang="zh-CN" altLang="en-US" b="1" dirty="0" smtClean="0">
                <a:latin typeface="楷体_GB2312" pitchFamily="49" charset="-122"/>
                <a:ea typeface="楷体_GB2312" pitchFamily="49" charset="-122"/>
              </a:rPr>
              <a:t>。</a:t>
            </a:r>
            <a:endParaRPr lang="zh-CN" b="1" dirty="0" smtClean="0">
              <a:latin typeface="楷体_GB2312" pitchFamily="49" charset="-122"/>
              <a:ea typeface="楷体_GB2312" pitchFamily="49" charset="-122"/>
            </a:endParaRPr>
          </a:p>
        </p:txBody>
      </p:sp>
    </p:spTree>
    <p:extLst>
      <p:ext uri="{BB962C8B-B14F-4D97-AF65-F5344CB8AC3E}">
        <p14:creationId xmlns:p14="http://schemas.microsoft.com/office/powerpoint/2010/main" val="244581453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8"/>
          <p:cNvSpPr txBox="1">
            <a:spLocks/>
          </p:cNvSpPr>
          <p:nvPr/>
        </p:nvSpPr>
        <p:spPr>
          <a:xfrm>
            <a:off x="1705490" y="1519526"/>
            <a:ext cx="8229600" cy="406558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600"/>
              </a:spcBef>
              <a:spcAft>
                <a:spcPts val="600"/>
              </a:spcAft>
            </a:pPr>
            <a:r>
              <a:rPr lang="zh-CN" altLang="en-US" sz="3200" b="1" dirty="0" smtClean="0">
                <a:latin typeface="楷体_GB2312" pitchFamily="49" charset="-122"/>
                <a:ea typeface="楷体_GB2312" pitchFamily="49" charset="-122"/>
              </a:rPr>
              <a:t>公派研究生项目简要介绍</a:t>
            </a:r>
            <a:endParaRPr lang="en-US" altLang="zh-CN" sz="3200" b="1" dirty="0" smtClean="0">
              <a:latin typeface="楷体_GB2312" pitchFamily="49" charset="-122"/>
              <a:ea typeface="楷体_GB2312" pitchFamily="49" charset="-122"/>
            </a:endParaRPr>
          </a:p>
          <a:p>
            <a:pPr>
              <a:spcBef>
                <a:spcPts val="600"/>
              </a:spcBef>
              <a:spcAft>
                <a:spcPts val="600"/>
              </a:spcAft>
            </a:pPr>
            <a:r>
              <a:rPr lang="en-US" altLang="zh-CN" sz="3200" b="1" dirty="0" smtClean="0">
                <a:latin typeface="楷体_GB2312" pitchFamily="49" charset="-122"/>
                <a:ea typeface="楷体_GB2312" pitchFamily="49" charset="-122"/>
              </a:rPr>
              <a:t>2016</a:t>
            </a:r>
            <a:r>
              <a:rPr lang="zh-CN" altLang="en-US" sz="3200" b="1" dirty="0" smtClean="0">
                <a:latin typeface="楷体_GB2312" pitchFamily="49" charset="-122"/>
                <a:ea typeface="楷体_GB2312" pitchFamily="49" charset="-122"/>
              </a:rPr>
              <a:t>年选派计划</a:t>
            </a:r>
            <a:endParaRPr lang="en-US" altLang="zh-CN" sz="3200" b="1" dirty="0" smtClean="0">
              <a:latin typeface="楷体_GB2312" pitchFamily="49" charset="-122"/>
              <a:ea typeface="楷体_GB2312" pitchFamily="49" charset="-122"/>
            </a:endParaRPr>
          </a:p>
          <a:p>
            <a:pPr>
              <a:spcBef>
                <a:spcPts val="600"/>
              </a:spcBef>
              <a:spcAft>
                <a:spcPts val="600"/>
              </a:spcAft>
            </a:pPr>
            <a:r>
              <a:rPr lang="zh-CN" altLang="en-US" sz="3200" b="1" dirty="0" smtClean="0">
                <a:latin typeface="楷体_GB2312" pitchFamily="49" charset="-122"/>
                <a:ea typeface="楷体_GB2312" pitchFamily="49" charset="-122"/>
              </a:rPr>
              <a:t>选拔流程</a:t>
            </a:r>
            <a:endParaRPr lang="en-US" altLang="zh-CN" sz="3200" b="1" dirty="0" smtClean="0">
              <a:latin typeface="楷体_GB2312" pitchFamily="49" charset="-122"/>
              <a:ea typeface="楷体_GB2312" pitchFamily="49" charset="-122"/>
            </a:endParaRPr>
          </a:p>
          <a:p>
            <a:pPr>
              <a:spcBef>
                <a:spcPts val="600"/>
              </a:spcBef>
              <a:spcAft>
                <a:spcPts val="600"/>
              </a:spcAft>
            </a:pPr>
            <a:r>
              <a:rPr lang="zh-CN" altLang="en-US" sz="3200" b="1" dirty="0" smtClean="0">
                <a:latin typeface="楷体_GB2312" pitchFamily="49" charset="-122"/>
                <a:ea typeface="楷体_GB2312" pitchFamily="49" charset="-122"/>
              </a:rPr>
              <a:t>申请材料</a:t>
            </a:r>
            <a:endParaRPr lang="en-US" altLang="zh-CN" sz="3200" b="1" dirty="0" smtClean="0">
              <a:latin typeface="楷体_GB2312" pitchFamily="49" charset="-122"/>
              <a:ea typeface="楷体_GB2312" pitchFamily="49" charset="-122"/>
            </a:endParaRPr>
          </a:p>
          <a:p>
            <a:pPr>
              <a:spcBef>
                <a:spcPts val="600"/>
              </a:spcBef>
              <a:spcAft>
                <a:spcPts val="600"/>
              </a:spcAft>
            </a:pPr>
            <a:r>
              <a:rPr lang="zh-CN" altLang="en-US" sz="3200" b="1" dirty="0" smtClean="0">
                <a:latin typeface="楷体_GB2312" pitchFamily="49" charset="-122"/>
                <a:ea typeface="楷体_GB2312" pitchFamily="49" charset="-122"/>
              </a:rPr>
              <a:t>注意事项</a:t>
            </a:r>
            <a:endParaRPr lang="en-US" altLang="zh-CN" sz="3200" b="1" dirty="0" smtClean="0">
              <a:latin typeface="楷体_GB2312" pitchFamily="49" charset="-122"/>
              <a:ea typeface="楷体_GB2312" pitchFamily="49" charset="-122"/>
            </a:endParaRPr>
          </a:p>
          <a:p>
            <a:pPr>
              <a:spcBef>
                <a:spcPts val="600"/>
              </a:spcBef>
              <a:spcAft>
                <a:spcPts val="600"/>
              </a:spcAft>
            </a:pPr>
            <a:r>
              <a:rPr lang="zh-CN" altLang="en-US" sz="3200" b="1" dirty="0" smtClean="0">
                <a:latin typeface="楷体_GB2312" pitchFamily="49" charset="-122"/>
                <a:ea typeface="楷体_GB2312" pitchFamily="49" charset="-122"/>
              </a:rPr>
              <a:t>工作进度安排</a:t>
            </a:r>
            <a:endParaRPr lang="en-US" altLang="zh-CN" sz="3200" b="1" dirty="0" smtClean="0">
              <a:latin typeface="楷体_GB2312" pitchFamily="49" charset="-122"/>
              <a:ea typeface="楷体_GB2312" pitchFamily="49" charset="-122"/>
            </a:endParaRPr>
          </a:p>
          <a:p>
            <a:pPr>
              <a:spcBef>
                <a:spcPts val="600"/>
              </a:spcBef>
              <a:spcAft>
                <a:spcPts val="600"/>
              </a:spcAft>
            </a:pPr>
            <a:r>
              <a:rPr lang="zh-CN" altLang="en-US" sz="3200" b="1" dirty="0" smtClean="0">
                <a:latin typeface="楷体_GB2312" pitchFamily="49" charset="-122"/>
                <a:ea typeface="楷体_GB2312" pitchFamily="49" charset="-122"/>
              </a:rPr>
              <a:t>主要网站</a:t>
            </a:r>
            <a:endParaRPr lang="zh-CN" altLang="en-US" sz="3200" b="1" dirty="0">
              <a:latin typeface="楷体_GB2312" pitchFamily="49" charset="-122"/>
              <a:ea typeface="楷体_GB2312" pitchFamily="49" charset="-122"/>
            </a:endParaRPr>
          </a:p>
        </p:txBody>
      </p:sp>
      <p:sp>
        <p:nvSpPr>
          <p:cNvPr id="3" name="矩形 2"/>
          <p:cNvSpPr/>
          <p:nvPr/>
        </p:nvSpPr>
        <p:spPr>
          <a:xfrm>
            <a:off x="3686992" y="530880"/>
            <a:ext cx="1569660" cy="830997"/>
          </a:xfrm>
          <a:prstGeom prst="rect">
            <a:avLst/>
          </a:prstGeom>
        </p:spPr>
        <p:txBody>
          <a:bodyPr wrap="none">
            <a:spAutoFit/>
          </a:bodyPr>
          <a:lstStyle/>
          <a:p>
            <a:pPr algn="ctr"/>
            <a:r>
              <a:rPr lang="zh-CN" altLang="en-US" sz="4800" dirty="0" smtClean="0">
                <a:latin typeface="华文楷体" pitchFamily="2" charset="-122"/>
                <a:ea typeface="华文楷体" pitchFamily="2" charset="-122"/>
              </a:rPr>
              <a:t>目 录</a:t>
            </a:r>
            <a:endParaRPr lang="zh-CN" altLang="en-US" sz="4800" dirty="0">
              <a:latin typeface="华文楷体" pitchFamily="2" charset="-122"/>
              <a:ea typeface="华文楷体" pitchFamily="2" charset="-122"/>
            </a:endParaRPr>
          </a:p>
        </p:txBody>
      </p:sp>
    </p:spTree>
    <p:extLst>
      <p:ext uri="{BB962C8B-B14F-4D97-AF65-F5344CB8AC3E}">
        <p14:creationId xmlns:p14="http://schemas.microsoft.com/office/powerpoint/2010/main" val="79520938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1" descr="C:\Documents and Settings\Administrator\Application Data\Tencent\Users\12177794\QQ\WinTemp\RichOle\%_[T_94RJ_[})O{7$(A`F9P.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033536"/>
            <a:ext cx="9144000" cy="5824463"/>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3"/>
          <p:cNvSpPr txBox="1">
            <a:spLocks noChangeArrowheads="1"/>
          </p:cNvSpPr>
          <p:nvPr/>
        </p:nvSpPr>
        <p:spPr>
          <a:xfrm>
            <a:off x="-36512" y="-27384"/>
            <a:ext cx="9180512" cy="1143000"/>
          </a:xfrm>
          <a:prstGeom prst="rect">
            <a:avLst/>
          </a:prstGeom>
          <a:solidFill>
            <a:srgbClr val="3333FF"/>
          </a:solidFill>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4000" b="1" smtClean="0">
                <a:solidFill>
                  <a:schemeClr val="bg1"/>
                </a:solidFill>
                <a:latin typeface="楷体_GB2312" pitchFamily="49" charset="-122"/>
                <a:ea typeface="楷体_GB2312" pitchFamily="49" charset="-122"/>
              </a:rPr>
              <a:t>国家留学基金委</a:t>
            </a:r>
            <a:r>
              <a:rPr lang="en-US" altLang="zh-CN" sz="4000" b="1" smtClean="0">
                <a:solidFill>
                  <a:schemeClr val="bg1"/>
                </a:solidFill>
                <a:latin typeface="楷体_GB2312" pitchFamily="49" charset="-122"/>
                <a:ea typeface="楷体_GB2312" pitchFamily="49" charset="-122"/>
              </a:rPr>
              <a:t>http://www.csc.edu.cn/</a:t>
            </a:r>
            <a:endParaRPr lang="en-US" altLang="zh-CN" sz="4000" b="1" dirty="0" smtClean="0">
              <a:solidFill>
                <a:schemeClr val="bg1"/>
              </a:solidFill>
              <a:latin typeface="楷体_GB2312" pitchFamily="49" charset="-122"/>
              <a:ea typeface="楷体_GB2312" pitchFamily="49" charset="-122"/>
            </a:endParaRPr>
          </a:p>
        </p:txBody>
      </p:sp>
    </p:spTree>
    <p:extLst>
      <p:ext uri="{BB962C8B-B14F-4D97-AF65-F5344CB8AC3E}">
        <p14:creationId xmlns:p14="http://schemas.microsoft.com/office/powerpoint/2010/main" val="263832853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a:xfrm>
            <a:off x="0" y="-54634"/>
            <a:ext cx="8353425" cy="1139826"/>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b="1" dirty="0" smtClean="0">
                <a:latin typeface="楷体_GB2312" pitchFamily="49" charset="-122"/>
                <a:ea typeface="楷体_GB2312" pitchFamily="49" charset="-122"/>
              </a:rPr>
              <a:t>交大公派网</a:t>
            </a:r>
          </a:p>
        </p:txBody>
      </p:sp>
      <p:grpSp>
        <p:nvGrpSpPr>
          <p:cNvPr id="6" name="组合 5"/>
          <p:cNvGrpSpPr/>
          <p:nvPr/>
        </p:nvGrpSpPr>
        <p:grpSpPr>
          <a:xfrm>
            <a:off x="-2" y="908720"/>
            <a:ext cx="9144001" cy="5949279"/>
            <a:chOff x="-2" y="908720"/>
            <a:chExt cx="9144001" cy="5949279"/>
          </a:xfrm>
        </p:grpSpPr>
        <p:pic>
          <p:nvPicPr>
            <p:cNvPr id="7" name="Picture 1" descr="C:\Documents and Settings\Administrator\Application Data\Tencent\Users\12177794\QQ\WinTemp\RichOle\5`7%ELLIB3KILWKW%T8NA4S.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 y="908720"/>
              <a:ext cx="9144001" cy="5949279"/>
            </a:xfrm>
            <a:prstGeom prst="rect">
              <a:avLst/>
            </a:prstGeom>
            <a:noFill/>
            <a:extLst>
              <a:ext uri="{909E8E84-426E-40DD-AFC4-6F175D3DCCD1}">
                <a14:hiddenFill xmlns:a14="http://schemas.microsoft.com/office/drawing/2010/main">
                  <a:solidFill>
                    <a:srgbClr val="FFFFFF"/>
                  </a:solidFill>
                </a14:hiddenFill>
              </a:ext>
            </a:extLst>
          </p:spPr>
        </p:pic>
        <p:sp>
          <p:nvSpPr>
            <p:cNvPr id="8" name="Oval 6"/>
            <p:cNvSpPr>
              <a:spLocks noChangeArrowheads="1"/>
            </p:cNvSpPr>
            <p:nvPr/>
          </p:nvSpPr>
          <p:spPr bwMode="auto">
            <a:xfrm flipH="1">
              <a:off x="4931979" y="6340683"/>
              <a:ext cx="1131668" cy="505833"/>
            </a:xfrm>
            <a:prstGeom prst="ellipse">
              <a:avLst/>
            </a:prstGeom>
            <a:noFill/>
            <a:ln w="57150">
              <a:solidFill>
                <a:srgbClr val="FF0000"/>
              </a:solidFill>
              <a:round/>
              <a:headEnd/>
              <a:tailEnd/>
            </a:ln>
          </p:spPr>
          <p:txBody>
            <a:bodyPr wrap="none" anchor="ctr"/>
            <a:lstStyle/>
            <a:p>
              <a:endParaRPr lang="zh-CN" altLang="en-US">
                <a:solidFill>
                  <a:srgbClr val="FF0000"/>
                </a:solidFill>
              </a:endParaRPr>
            </a:p>
          </p:txBody>
        </p:sp>
        <p:sp>
          <p:nvSpPr>
            <p:cNvPr id="9" name="Line 7"/>
            <p:cNvSpPr>
              <a:spLocks noChangeShapeType="1"/>
            </p:cNvSpPr>
            <p:nvPr/>
          </p:nvSpPr>
          <p:spPr bwMode="auto">
            <a:xfrm flipV="1">
              <a:off x="5409188" y="5531795"/>
              <a:ext cx="565834" cy="808888"/>
            </a:xfrm>
            <a:prstGeom prst="line">
              <a:avLst/>
            </a:prstGeom>
            <a:noFill/>
            <a:ln w="57150">
              <a:solidFill>
                <a:srgbClr val="FF0000"/>
              </a:solidFill>
              <a:round/>
              <a:headEnd/>
              <a:tailEnd type="triangle" w="med" len="med"/>
            </a:ln>
          </p:spPr>
          <p:txBody>
            <a:bodyPr/>
            <a:lstStyle/>
            <a:p>
              <a:endParaRPr lang="zh-CN" altLang="en-US">
                <a:solidFill>
                  <a:srgbClr val="FF0000"/>
                </a:solidFill>
              </a:endParaRPr>
            </a:p>
          </p:txBody>
        </p:sp>
      </p:grpSp>
      <p:pic>
        <p:nvPicPr>
          <p:cNvPr id="10" name="Picture 2" descr="C:\Documents and Settings\Administrator\Application Data\Tencent\Users\12177794\QQ\WinTemp\RichOle\N7Z2PJZ%MJWR2H(M($VA25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94302" y="1916832"/>
            <a:ext cx="5832359" cy="37258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599736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2"/>
          <p:cNvSpPr txBox="1">
            <a:spLocks noChangeArrowheads="1"/>
          </p:cNvSpPr>
          <p:nvPr/>
        </p:nvSpPr>
        <p:spPr>
          <a:xfrm>
            <a:off x="457200" y="1714488"/>
            <a:ext cx="8229600" cy="328614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buFontTx/>
              <a:buNone/>
            </a:pPr>
            <a:r>
              <a:rPr lang="zh-CN" altLang="en-US" sz="9600" smtClean="0">
                <a:solidFill>
                  <a:srgbClr val="3366FF"/>
                </a:solidFill>
                <a:latin typeface="华文新魏" pitchFamily="2" charset="-122"/>
                <a:ea typeface="华文新魏" pitchFamily="2" charset="-122"/>
              </a:rPr>
              <a:t>预祝各位同学</a:t>
            </a:r>
            <a:endParaRPr lang="en-US" altLang="zh-CN" sz="9600" smtClean="0">
              <a:solidFill>
                <a:srgbClr val="3366FF"/>
              </a:solidFill>
              <a:latin typeface="华文新魏" pitchFamily="2" charset="-122"/>
              <a:ea typeface="华文新魏" pitchFamily="2" charset="-122"/>
            </a:endParaRPr>
          </a:p>
          <a:p>
            <a:pPr algn="ctr">
              <a:buFontTx/>
              <a:buNone/>
            </a:pPr>
            <a:r>
              <a:rPr lang="zh-CN" altLang="en-US" sz="9600" smtClean="0">
                <a:solidFill>
                  <a:srgbClr val="3366FF"/>
                </a:solidFill>
                <a:latin typeface="华文新魏" pitchFamily="2" charset="-122"/>
                <a:ea typeface="华文新魏" pitchFamily="2" charset="-122"/>
              </a:rPr>
              <a:t>   申请成功！</a:t>
            </a:r>
            <a:endParaRPr lang="zh-CN" sz="9600" dirty="0" smtClean="0">
              <a:solidFill>
                <a:srgbClr val="3366FF"/>
              </a:solidFill>
              <a:latin typeface="华文新魏" pitchFamily="2" charset="-122"/>
              <a:ea typeface="华文新魏" pitchFamily="2" charset="-122"/>
            </a:endParaRPr>
          </a:p>
        </p:txBody>
      </p:sp>
    </p:spTree>
    <p:extLst>
      <p:ext uri="{BB962C8B-B14F-4D97-AF65-F5344CB8AC3E}">
        <p14:creationId xmlns:p14="http://schemas.microsoft.com/office/powerpoint/2010/main" val="232767479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bwMode="auto">
          <a:xfrm>
            <a:off x="154716" y="562696"/>
            <a:ext cx="8397875" cy="722313"/>
          </a:xfrm>
          <a:prstGeom prst="rect">
            <a:avLst/>
          </a:prstGeom>
          <a:noFill/>
          <a:ln w="9525">
            <a:noFill/>
            <a:miter lim="800000"/>
            <a:headEnd/>
            <a:tailEnd/>
          </a:ln>
        </p:spPr>
        <p:txBody>
          <a:bodyPr vert="horz" wrap="square" lIns="92067" tIns="46034" rIns="92067" bIns="46034"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4400" b="1" i="0" u="none" strike="noStrike" kern="0" cap="none" spc="0" normalizeH="0" baseline="0" noProof="0" dirty="0" smtClean="0">
                <a:ln>
                  <a:noFill/>
                </a:ln>
                <a:solidFill>
                  <a:schemeClr val="tx1"/>
                </a:solidFill>
                <a:effectLst/>
                <a:uLnTx/>
                <a:uFillTx/>
                <a:latin typeface="楷体_GB2312" pitchFamily="49" charset="-122"/>
                <a:ea typeface="楷体_GB2312" pitchFamily="49" charset="-122"/>
                <a:cs typeface="+mj-cs"/>
              </a:rPr>
              <a:t>公派研究生项目简要介绍</a:t>
            </a:r>
          </a:p>
        </p:txBody>
      </p:sp>
      <p:sp>
        <p:nvSpPr>
          <p:cNvPr id="3" name="Rectangle 3"/>
          <p:cNvSpPr txBox="1">
            <a:spLocks noChangeArrowheads="1"/>
          </p:cNvSpPr>
          <p:nvPr/>
        </p:nvSpPr>
        <p:spPr>
          <a:xfrm>
            <a:off x="142844" y="1267400"/>
            <a:ext cx="8858312" cy="5572163"/>
          </a:xfrm>
          <a:prstGeom prst="rect">
            <a:avLst/>
          </a:prstGeom>
        </p:spPr>
        <p:txBody>
          <a:bodyPr lIns="92067" tIns="46034" rIns="92067" bIns="46034"/>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30000"/>
              </a:lnSpc>
              <a:buFont typeface="Wingdings" pitchFamily="2" charset="2"/>
              <a:buNone/>
            </a:pPr>
            <a:r>
              <a:rPr lang="zh-CN" altLang="en-US" b="1" dirty="0" smtClean="0">
                <a:latin typeface="楷体_GB2312" pitchFamily="49" charset="-122"/>
                <a:ea typeface="楷体_GB2312" pitchFamily="49" charset="-122"/>
              </a:rPr>
              <a:t>公派研究生项目包含：</a:t>
            </a:r>
          </a:p>
          <a:p>
            <a:pPr>
              <a:lnSpc>
                <a:spcPct val="130000"/>
              </a:lnSpc>
            </a:pPr>
            <a:r>
              <a:rPr lang="zh-CN" altLang="en-US" b="1" dirty="0" smtClean="0">
                <a:latin typeface="楷体_GB2312" pitchFamily="49" charset="-122"/>
                <a:ea typeface="楷体_GB2312" pitchFamily="49" charset="-122"/>
              </a:rPr>
              <a:t>国家建设高水平大学公派研究生项目</a:t>
            </a:r>
          </a:p>
          <a:p>
            <a:pPr>
              <a:lnSpc>
                <a:spcPct val="130000"/>
              </a:lnSpc>
            </a:pPr>
            <a:r>
              <a:rPr lang="zh-CN" altLang="en-US" b="1" dirty="0" smtClean="0">
                <a:latin typeface="楷体_GB2312" pitchFamily="49" charset="-122"/>
                <a:ea typeface="楷体_GB2312" pitchFamily="49" charset="-122"/>
              </a:rPr>
              <a:t>国家公派硕士研究生项目。</a:t>
            </a:r>
          </a:p>
          <a:p>
            <a:pPr>
              <a:lnSpc>
                <a:spcPct val="130000"/>
              </a:lnSpc>
            </a:pPr>
            <a:r>
              <a:rPr lang="zh-CN" altLang="en-US" b="1" dirty="0" smtClean="0">
                <a:solidFill>
                  <a:schemeClr val="folHlink"/>
                </a:solidFill>
                <a:latin typeface="楷体_GB2312" pitchFamily="49" charset="-122"/>
                <a:ea typeface="楷体_GB2312" pitchFamily="49" charset="-122"/>
              </a:rPr>
              <a:t>国外合作项目</a:t>
            </a:r>
            <a:r>
              <a:rPr lang="zh-CN" altLang="en-US" b="1" dirty="0" smtClean="0">
                <a:latin typeface="楷体_GB2312" pitchFamily="49" charset="-122"/>
                <a:ea typeface="楷体_GB2312" pitchFamily="49" charset="-122"/>
              </a:rPr>
              <a:t>（与有关国家互换奖学金计划、</a:t>
            </a:r>
            <a:r>
              <a:rPr lang="zh-CN" altLang="en-US" b="1" dirty="0" smtClean="0">
                <a:solidFill>
                  <a:srgbClr val="FF0000"/>
                </a:solidFill>
                <a:latin typeface="楷体_GB2312" pitchFamily="49" charset="-122"/>
                <a:ea typeface="楷体_GB2312" pitchFamily="49" charset="-122"/>
              </a:rPr>
              <a:t>与国外有关机构合作奖学金项目）</a:t>
            </a:r>
            <a:endParaRPr lang="zh-CN" altLang="fr-FR" b="1" dirty="0" smtClean="0">
              <a:solidFill>
                <a:srgbClr val="FF0000"/>
              </a:solidFill>
              <a:latin typeface="楷体_GB2312" pitchFamily="49" charset="-122"/>
              <a:ea typeface="楷体_GB2312" pitchFamily="49" charset="-122"/>
            </a:endParaRPr>
          </a:p>
          <a:p>
            <a:pPr>
              <a:lnSpc>
                <a:spcPct val="130000"/>
              </a:lnSpc>
            </a:pPr>
            <a:r>
              <a:rPr lang="zh-CN" altLang="en-US" b="1" dirty="0" smtClean="0">
                <a:solidFill>
                  <a:srgbClr val="00B050"/>
                </a:solidFill>
                <a:latin typeface="楷体_GB2312" pitchFamily="49" charset="-122"/>
                <a:ea typeface="楷体_GB2312" pitchFamily="49" charset="-122"/>
              </a:rPr>
              <a:t>专门人才培养项目</a:t>
            </a:r>
            <a:r>
              <a:rPr lang="zh-CN" altLang="en-US" b="1" dirty="0" smtClean="0">
                <a:latin typeface="楷体_GB2312" pitchFamily="49" charset="-122"/>
                <a:ea typeface="楷体_GB2312" pitchFamily="49" charset="-122"/>
              </a:rPr>
              <a:t>（国际区域问题研究及外语高层次人才培养项目、艺术类人才培养特别项目）</a:t>
            </a:r>
          </a:p>
          <a:p>
            <a:pPr>
              <a:lnSpc>
                <a:spcPct val="130000"/>
              </a:lnSpc>
              <a:buFont typeface="Wingdings" pitchFamily="2" charset="2"/>
              <a:buNone/>
            </a:pPr>
            <a:r>
              <a:rPr lang="zh-CN" altLang="en-US" sz="2400" b="1" dirty="0" smtClean="0">
                <a:solidFill>
                  <a:srgbClr val="FF3300"/>
                </a:solidFill>
                <a:latin typeface="楷体_GB2312" pitchFamily="49" charset="-122"/>
                <a:ea typeface="楷体_GB2312" pitchFamily="49" charset="-122"/>
              </a:rPr>
              <a:t>注意：绿色标注的项目要关注是否有身份、限定高校的限制</a:t>
            </a:r>
            <a:endParaRPr lang="zh-CN" altLang="fr-FR" sz="2400" b="1" dirty="0" smtClean="0">
              <a:latin typeface="楷体_GB2312" pitchFamily="49" charset="-122"/>
              <a:ea typeface="楷体_GB2312" pitchFamily="49" charset="-122"/>
            </a:endParaRPr>
          </a:p>
        </p:txBody>
      </p:sp>
    </p:spTree>
    <p:extLst>
      <p:ext uri="{BB962C8B-B14F-4D97-AF65-F5344CB8AC3E}">
        <p14:creationId xmlns:p14="http://schemas.microsoft.com/office/powerpoint/2010/main" val="115754704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154716" y="647104"/>
            <a:ext cx="8397875" cy="722313"/>
          </a:xfrm>
          <a:prstGeom prst="rect">
            <a:avLst/>
          </a:prstGeom>
        </p:spPr>
        <p:txBody>
          <a:bodyPr lIns="92067" tIns="46034" rIns="92067" bIns="46034"/>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zh-CN" altLang="en-US" b="1" dirty="0" smtClean="0">
                <a:latin typeface="楷体_GB2312" pitchFamily="49" charset="-122"/>
                <a:ea typeface="楷体_GB2312" pitchFamily="49" charset="-122"/>
              </a:rPr>
              <a:t>公派研究生项目简要介绍</a:t>
            </a:r>
          </a:p>
        </p:txBody>
      </p:sp>
      <p:sp>
        <p:nvSpPr>
          <p:cNvPr id="3" name="Rectangle 3"/>
          <p:cNvSpPr txBox="1">
            <a:spLocks noChangeArrowheads="1"/>
          </p:cNvSpPr>
          <p:nvPr/>
        </p:nvSpPr>
        <p:spPr>
          <a:xfrm>
            <a:off x="199116" y="1439757"/>
            <a:ext cx="8858312" cy="4411718"/>
          </a:xfrm>
          <a:prstGeom prst="rect">
            <a:avLst/>
          </a:prstGeom>
        </p:spPr>
        <p:txBody>
          <a:bodyPr lIns="92067" tIns="46034" rIns="92067" bIns="46034"/>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341313">
              <a:lnSpc>
                <a:spcPts val="4500"/>
              </a:lnSpc>
              <a:spcBef>
                <a:spcPct val="0"/>
              </a:spcBef>
              <a:buFont typeface="Wingdings" pitchFamily="2" charset="2"/>
              <a:buChar char="l"/>
            </a:pPr>
            <a:r>
              <a:rPr lang="zh-CN" altLang="en-US" b="1" dirty="0" smtClean="0">
                <a:latin typeface="楷体_GB2312" pitchFamily="49" charset="-122"/>
                <a:ea typeface="楷体_GB2312" pitchFamily="49" charset="-122"/>
              </a:rPr>
              <a:t>国家建设高水平大学研究生项目：</a:t>
            </a:r>
            <a:endParaRPr lang="en-US" altLang="zh-CN" b="1" dirty="0" smtClean="0">
              <a:latin typeface="楷体_GB2312" pitchFamily="49" charset="-122"/>
              <a:ea typeface="楷体_GB2312" pitchFamily="49" charset="-122"/>
            </a:endParaRPr>
          </a:p>
          <a:p>
            <a:pPr marL="425450" indent="-766763">
              <a:lnSpc>
                <a:spcPts val="4500"/>
              </a:lnSpc>
              <a:spcBef>
                <a:spcPct val="0"/>
              </a:spcBef>
              <a:buNone/>
            </a:pPr>
            <a:r>
              <a:rPr lang="en-US" altLang="zh-CN" dirty="0" smtClean="0">
                <a:latin typeface="楷体_GB2312" pitchFamily="49" charset="-122"/>
                <a:ea typeface="楷体_GB2312" pitchFamily="49" charset="-122"/>
              </a:rPr>
              <a:t>  </a:t>
            </a:r>
            <a:r>
              <a:rPr lang="zh-CN" altLang="en-US" sz="2400" dirty="0" smtClean="0">
                <a:latin typeface="楷体_GB2312" pitchFamily="49" charset="-122"/>
                <a:ea typeface="楷体_GB2312" pitchFamily="49" charset="-122"/>
              </a:rPr>
              <a:t>计划选派</a:t>
            </a:r>
            <a:r>
              <a:rPr lang="en-US" altLang="zh-CN" sz="2400" dirty="0" smtClean="0">
                <a:latin typeface="楷体_GB2312" pitchFamily="49" charset="-122"/>
                <a:ea typeface="楷体_GB2312" pitchFamily="49" charset="-122"/>
              </a:rPr>
              <a:t>8500 </a:t>
            </a:r>
            <a:r>
              <a:rPr lang="zh-CN" altLang="en-US" sz="2400" dirty="0" smtClean="0">
                <a:latin typeface="楷体_GB2312" pitchFamily="49" charset="-122"/>
                <a:ea typeface="楷体_GB2312" pitchFamily="49" charset="-122"/>
              </a:rPr>
              <a:t>人，其中联合培养博士生</a:t>
            </a:r>
            <a:r>
              <a:rPr lang="en-US" altLang="zh-CN" sz="2400" dirty="0">
                <a:latin typeface="楷体_GB2312" pitchFamily="49" charset="-122"/>
                <a:ea typeface="楷体_GB2312" pitchFamily="49" charset="-122"/>
              </a:rPr>
              <a:t>5500</a:t>
            </a:r>
            <a:r>
              <a:rPr lang="zh-CN" altLang="en-US" sz="2400" dirty="0">
                <a:latin typeface="楷体_GB2312" pitchFamily="49" charset="-122"/>
                <a:ea typeface="楷体_GB2312" pitchFamily="49" charset="-122"/>
              </a:rPr>
              <a:t>人，攻读博士</a:t>
            </a:r>
            <a:r>
              <a:rPr lang="zh-CN" altLang="en-US" sz="2400" dirty="0" smtClean="0">
                <a:latin typeface="楷体_GB2312" pitchFamily="49" charset="-122"/>
                <a:ea typeface="楷体_GB2312" pitchFamily="49" charset="-122"/>
              </a:rPr>
              <a:t>学      位</a:t>
            </a:r>
            <a:r>
              <a:rPr lang="zh-CN" altLang="en-US" sz="2400" dirty="0">
                <a:latin typeface="楷体_GB2312" pitchFamily="49" charset="-122"/>
                <a:ea typeface="楷体_GB2312" pitchFamily="49" charset="-122"/>
              </a:rPr>
              <a:t>研究</a:t>
            </a:r>
            <a:r>
              <a:rPr lang="en-US" altLang="zh-CN" sz="2400" dirty="0">
                <a:latin typeface="楷体_GB2312" pitchFamily="49" charset="-122"/>
                <a:ea typeface="楷体_GB2312" pitchFamily="49" charset="-122"/>
              </a:rPr>
              <a:t>3000</a:t>
            </a:r>
            <a:r>
              <a:rPr lang="zh-CN" altLang="en-US" sz="2400" dirty="0" smtClean="0">
                <a:latin typeface="楷体_GB2312" pitchFamily="49" charset="-122"/>
                <a:ea typeface="楷体_GB2312" pitchFamily="49" charset="-122"/>
              </a:rPr>
              <a:t>人。</a:t>
            </a:r>
            <a:endParaRPr lang="en-US" altLang="zh-CN" sz="2400" dirty="0" smtClean="0">
              <a:latin typeface="楷体_GB2312" pitchFamily="49" charset="-122"/>
              <a:ea typeface="楷体_GB2312" pitchFamily="49" charset="-122"/>
            </a:endParaRPr>
          </a:p>
          <a:p>
            <a:pPr marL="0" indent="-341313">
              <a:lnSpc>
                <a:spcPts val="4500"/>
              </a:lnSpc>
              <a:spcBef>
                <a:spcPts val="600"/>
              </a:spcBef>
              <a:spcAft>
                <a:spcPts val="600"/>
              </a:spcAft>
              <a:buFont typeface="Wingdings" pitchFamily="2" charset="2"/>
              <a:buChar char="l"/>
            </a:pPr>
            <a:r>
              <a:rPr lang="zh-CN" altLang="en-US" b="1" dirty="0" smtClean="0">
                <a:latin typeface="楷体_GB2312" pitchFamily="49" charset="-122"/>
                <a:ea typeface="楷体_GB2312" pitchFamily="49" charset="-122"/>
              </a:rPr>
              <a:t>公派硕士生项目：</a:t>
            </a:r>
            <a:r>
              <a:rPr lang="zh-CN" altLang="en-US" dirty="0" smtClean="0">
                <a:latin typeface="楷体_GB2312" pitchFamily="49" charset="-122"/>
                <a:ea typeface="楷体_GB2312" pitchFamily="49" charset="-122"/>
              </a:rPr>
              <a:t>计划选派</a:t>
            </a:r>
            <a:r>
              <a:rPr lang="en-US" altLang="zh-CN" dirty="0" smtClean="0">
                <a:latin typeface="楷体_GB2312" pitchFamily="49" charset="-122"/>
                <a:ea typeface="楷体_GB2312" pitchFamily="49" charset="-122"/>
              </a:rPr>
              <a:t>800</a:t>
            </a:r>
            <a:r>
              <a:rPr lang="zh-CN" altLang="en-US" dirty="0" smtClean="0">
                <a:latin typeface="楷体_GB2312" pitchFamily="49" charset="-122"/>
                <a:ea typeface="楷体_GB2312" pitchFamily="49" charset="-122"/>
              </a:rPr>
              <a:t>人</a:t>
            </a:r>
            <a:r>
              <a:rPr lang="zh-CN" altLang="en-US" sz="3200" dirty="0" smtClean="0">
                <a:latin typeface="楷体_GB2312" pitchFamily="49" charset="-122"/>
                <a:ea typeface="楷体_GB2312" pitchFamily="49" charset="-122"/>
              </a:rPr>
              <a:t>。</a:t>
            </a:r>
            <a:endParaRPr lang="en-US" altLang="zh-CN" sz="3200" dirty="0" smtClean="0">
              <a:latin typeface="楷体_GB2312" pitchFamily="49" charset="-122"/>
              <a:ea typeface="楷体_GB2312" pitchFamily="49" charset="-122"/>
            </a:endParaRPr>
          </a:p>
          <a:p>
            <a:pPr marL="0" indent="-341313">
              <a:lnSpc>
                <a:spcPts val="4500"/>
              </a:lnSpc>
              <a:spcBef>
                <a:spcPts val="600"/>
              </a:spcBef>
              <a:spcAft>
                <a:spcPts val="600"/>
              </a:spcAft>
              <a:buFont typeface="Wingdings" pitchFamily="2" charset="2"/>
              <a:buChar char="l"/>
            </a:pPr>
            <a:r>
              <a:rPr lang="zh-CN" altLang="en-US" b="1" dirty="0" smtClean="0">
                <a:latin typeface="楷体_GB2312" pitchFamily="49" charset="-122"/>
                <a:ea typeface="楷体_GB2312" pitchFamily="49" charset="-122"/>
              </a:rPr>
              <a:t>国外合作项目：</a:t>
            </a:r>
            <a:r>
              <a:rPr lang="en-US" altLang="zh-CN" dirty="0" smtClean="0">
                <a:latin typeface="楷体_GB2312" pitchFamily="49" charset="-122"/>
                <a:ea typeface="楷体_GB2312" pitchFamily="49" charset="-122"/>
              </a:rPr>
              <a:t>2500</a:t>
            </a:r>
            <a:r>
              <a:rPr lang="zh-CN" altLang="en-US" dirty="0" smtClean="0">
                <a:latin typeface="楷体_GB2312" pitchFamily="49" charset="-122"/>
                <a:ea typeface="楷体_GB2312" pitchFamily="49" charset="-122"/>
              </a:rPr>
              <a:t>人。</a:t>
            </a:r>
            <a:endParaRPr lang="en-US" altLang="zh-CN" dirty="0" smtClean="0">
              <a:latin typeface="楷体_GB2312" pitchFamily="49" charset="-122"/>
              <a:ea typeface="楷体_GB2312" pitchFamily="49" charset="-122"/>
            </a:endParaRPr>
          </a:p>
          <a:p>
            <a:pPr marL="0" indent="-341313">
              <a:lnSpc>
                <a:spcPts val="4500"/>
              </a:lnSpc>
              <a:spcBef>
                <a:spcPts val="600"/>
              </a:spcBef>
              <a:spcAft>
                <a:spcPts val="600"/>
              </a:spcAft>
              <a:buFont typeface="Wingdings" pitchFamily="2" charset="2"/>
              <a:buChar char="l"/>
            </a:pPr>
            <a:r>
              <a:rPr lang="zh-CN" altLang="en-US" b="1" dirty="0" smtClean="0">
                <a:latin typeface="楷体_GB2312" pitchFamily="49" charset="-122"/>
                <a:ea typeface="楷体_GB2312" pitchFamily="49" charset="-122"/>
              </a:rPr>
              <a:t>艺术类人才项目：</a:t>
            </a:r>
            <a:r>
              <a:rPr lang="en-US" altLang="zh-CN" b="1" dirty="0" smtClean="0">
                <a:latin typeface="楷体_GB2312" pitchFamily="49" charset="-122"/>
                <a:ea typeface="楷体_GB2312" pitchFamily="49" charset="-122"/>
              </a:rPr>
              <a:t>30</a:t>
            </a:r>
            <a:r>
              <a:rPr lang="en-US" altLang="zh-CN" dirty="0" smtClean="0">
                <a:latin typeface="楷体_GB2312" pitchFamily="49" charset="-122"/>
                <a:ea typeface="楷体_GB2312" pitchFamily="49" charset="-122"/>
              </a:rPr>
              <a:t>0</a:t>
            </a:r>
            <a:r>
              <a:rPr lang="zh-CN" altLang="en-US" dirty="0" smtClean="0">
                <a:latin typeface="楷体_GB2312" pitchFamily="49" charset="-122"/>
                <a:ea typeface="楷体_GB2312" pitchFamily="49" charset="-122"/>
              </a:rPr>
              <a:t>人。</a:t>
            </a:r>
            <a:endParaRPr lang="en-US" altLang="zh-CN" dirty="0" smtClean="0">
              <a:latin typeface="楷体_GB2312" pitchFamily="49" charset="-122"/>
              <a:ea typeface="楷体_GB2312" pitchFamily="49" charset="-122"/>
            </a:endParaRPr>
          </a:p>
          <a:p>
            <a:pPr marL="0" indent="-341313">
              <a:lnSpc>
                <a:spcPts val="4500"/>
              </a:lnSpc>
              <a:spcBef>
                <a:spcPts val="600"/>
              </a:spcBef>
              <a:spcAft>
                <a:spcPts val="600"/>
              </a:spcAft>
              <a:buFont typeface="Wingdings" pitchFamily="2" charset="2"/>
              <a:buChar char="l"/>
            </a:pPr>
            <a:r>
              <a:rPr lang="zh-CN" altLang="en-US" b="1" dirty="0" smtClean="0">
                <a:latin typeface="楷体_GB2312" pitchFamily="49" charset="-122"/>
                <a:ea typeface="楷体_GB2312" pitchFamily="49" charset="-122"/>
              </a:rPr>
              <a:t>国际区域问题研究及外语高层次人才培养项目和政府互换奖学金项目</a:t>
            </a:r>
            <a:r>
              <a:rPr lang="en-US" altLang="zh-CN" dirty="0" smtClean="0">
                <a:latin typeface="楷体_GB2312" pitchFamily="49" charset="-122"/>
                <a:ea typeface="楷体_GB2312" pitchFamily="49" charset="-122"/>
              </a:rPr>
              <a:t>:1950</a:t>
            </a:r>
            <a:r>
              <a:rPr lang="zh-CN" altLang="en-US" dirty="0" smtClean="0">
                <a:latin typeface="楷体_GB2312" pitchFamily="49" charset="-122"/>
                <a:ea typeface="楷体_GB2312" pitchFamily="49" charset="-122"/>
              </a:rPr>
              <a:t>人。</a:t>
            </a:r>
            <a:endParaRPr lang="zh-CN" altLang="en-US" dirty="0" smtClean="0">
              <a:solidFill>
                <a:srgbClr val="FF0000"/>
              </a:solidFill>
              <a:latin typeface="楷体_GB2312" pitchFamily="49" charset="-122"/>
              <a:ea typeface="楷体_GB2312" pitchFamily="49" charset="-122"/>
            </a:endParaRPr>
          </a:p>
        </p:txBody>
      </p:sp>
    </p:spTree>
    <p:extLst>
      <p:ext uri="{BB962C8B-B14F-4D97-AF65-F5344CB8AC3E}">
        <p14:creationId xmlns:p14="http://schemas.microsoft.com/office/powerpoint/2010/main" val="279100835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154716" y="604900"/>
            <a:ext cx="8397875" cy="722313"/>
          </a:xfrm>
          <a:prstGeom prst="rect">
            <a:avLst/>
          </a:prstGeom>
        </p:spPr>
        <p:txBody>
          <a:bodyPr lIns="92067" tIns="46034" rIns="92067" bIns="46034"/>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zh-CN" altLang="en-US" b="1" dirty="0" smtClean="0">
                <a:latin typeface="楷体_GB2312" pitchFamily="49" charset="-122"/>
                <a:ea typeface="楷体_GB2312" pitchFamily="49" charset="-122"/>
              </a:rPr>
              <a:t>选派计划</a:t>
            </a:r>
          </a:p>
        </p:txBody>
      </p:sp>
      <p:sp>
        <p:nvSpPr>
          <p:cNvPr id="4" name="Rectangle 3"/>
          <p:cNvSpPr txBox="1">
            <a:spLocks noChangeArrowheads="1"/>
          </p:cNvSpPr>
          <p:nvPr/>
        </p:nvSpPr>
        <p:spPr>
          <a:xfrm>
            <a:off x="0" y="1340009"/>
            <a:ext cx="9145588" cy="581344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27063" lvl="1" indent="-452438">
              <a:spcBef>
                <a:spcPts val="1200"/>
              </a:spcBef>
              <a:spcAft>
                <a:spcPts val="600"/>
              </a:spcAft>
              <a:buFont typeface="Wingdings" pitchFamily="2" charset="2"/>
              <a:buChar char="l"/>
            </a:pPr>
            <a:r>
              <a:rPr lang="zh-CN" sz="2800" b="1" dirty="0" smtClean="0">
                <a:latin typeface="楷体_GB2312" pitchFamily="49" charset="-122"/>
                <a:ea typeface="楷体_GB2312" pitchFamily="49" charset="-122"/>
              </a:rPr>
              <a:t>国家建设高水平大学公派研究生项目  </a:t>
            </a:r>
          </a:p>
          <a:p>
            <a:pPr marL="534988" lvl="2" indent="-268288">
              <a:lnSpc>
                <a:spcPct val="100000"/>
              </a:lnSpc>
              <a:spcBef>
                <a:spcPts val="600"/>
              </a:spcBef>
              <a:spcAft>
                <a:spcPts val="600"/>
              </a:spcAft>
            </a:pPr>
            <a:r>
              <a:rPr lang="zh-CN" sz="2400" dirty="0" smtClean="0">
                <a:latin typeface="楷体_GB2312" pitchFamily="49" charset="-122"/>
                <a:ea typeface="楷体_GB2312" pitchFamily="49" charset="-122"/>
              </a:rPr>
              <a:t>攻读博士学位研究生</a:t>
            </a:r>
            <a:r>
              <a:rPr lang="zh-CN" sz="2400" dirty="0" smtClean="0">
                <a:solidFill>
                  <a:schemeClr val="hlink"/>
                </a:solidFill>
                <a:latin typeface="楷体_GB2312" pitchFamily="49" charset="-122"/>
                <a:ea typeface="楷体_GB2312" pitchFamily="49" charset="-122"/>
              </a:rPr>
              <a:t> </a:t>
            </a:r>
            <a:r>
              <a:rPr lang="zh-CN" sz="2400" dirty="0" smtClean="0">
                <a:solidFill>
                  <a:srgbClr val="FF3300"/>
                </a:solidFill>
                <a:latin typeface="楷体_GB2312" pitchFamily="49" charset="-122"/>
                <a:ea typeface="楷体_GB2312" pitchFamily="49" charset="-122"/>
              </a:rPr>
              <a:t>凡符合选拔条件均可申报</a:t>
            </a:r>
            <a:endParaRPr lang="en-US" altLang="zh-CN" sz="2400" dirty="0" smtClean="0">
              <a:solidFill>
                <a:srgbClr val="FF3300"/>
              </a:solidFill>
              <a:latin typeface="楷体_GB2312" pitchFamily="49" charset="-122"/>
              <a:ea typeface="楷体_GB2312" pitchFamily="49" charset="-122"/>
            </a:endParaRPr>
          </a:p>
          <a:p>
            <a:pPr marL="992188" lvl="3" indent="-268288">
              <a:lnSpc>
                <a:spcPct val="100000"/>
              </a:lnSpc>
              <a:spcBef>
                <a:spcPts val="600"/>
              </a:spcBef>
              <a:spcAft>
                <a:spcPts val="600"/>
              </a:spcAft>
            </a:pPr>
            <a:r>
              <a:rPr lang="zh-CN" altLang="en-US" sz="2400" dirty="0" smtClean="0">
                <a:latin typeface="楷体_GB2312" pitchFamily="49" charset="-122"/>
                <a:ea typeface="楷体_GB2312" pitchFamily="49" charset="-122"/>
              </a:rPr>
              <a:t>留学期限一般为</a:t>
            </a:r>
            <a:r>
              <a:rPr lang="en-US" altLang="zh-CN" sz="2400" dirty="0" smtClean="0">
                <a:latin typeface="楷体_GB2312" pitchFamily="49" charset="-122"/>
                <a:ea typeface="楷体_GB2312" pitchFamily="49" charset="-122"/>
              </a:rPr>
              <a:t>36—48</a:t>
            </a:r>
            <a:r>
              <a:rPr lang="zh-CN" altLang="en-US" sz="2400" dirty="0" smtClean="0">
                <a:latin typeface="楷体_GB2312" pitchFamily="49" charset="-122"/>
                <a:ea typeface="楷体_GB2312" pitchFamily="49" charset="-122"/>
              </a:rPr>
              <a:t>个月，具体以拟留学院校或单位学制为准</a:t>
            </a:r>
            <a:endParaRPr lang="zh-CN" sz="2400" dirty="0" smtClean="0">
              <a:latin typeface="楷体_GB2312" pitchFamily="49" charset="-122"/>
              <a:ea typeface="楷体_GB2312" pitchFamily="49" charset="-122"/>
            </a:endParaRPr>
          </a:p>
          <a:p>
            <a:pPr marL="534988" lvl="2" indent="-268288">
              <a:lnSpc>
                <a:spcPct val="100000"/>
              </a:lnSpc>
              <a:spcBef>
                <a:spcPts val="600"/>
              </a:spcBef>
              <a:spcAft>
                <a:spcPts val="600"/>
              </a:spcAft>
            </a:pPr>
            <a:r>
              <a:rPr lang="zh-CN" sz="2400" dirty="0" smtClean="0">
                <a:latin typeface="楷体_GB2312" pitchFamily="49" charset="-122"/>
                <a:ea typeface="楷体_GB2312" pitchFamily="49" charset="-122"/>
              </a:rPr>
              <a:t>联合培养博士生</a:t>
            </a:r>
            <a:r>
              <a:rPr lang="en-US" altLang="zh-CN" sz="2400" dirty="0" smtClean="0">
                <a:latin typeface="楷体_GB2312" pitchFamily="49" charset="-122"/>
                <a:ea typeface="楷体_GB2312" pitchFamily="49" charset="-122"/>
              </a:rPr>
              <a:t> </a:t>
            </a:r>
            <a:r>
              <a:rPr lang="zh-CN" altLang="en-US" sz="2400" dirty="0" smtClean="0">
                <a:solidFill>
                  <a:srgbClr val="FF0000"/>
                </a:solidFill>
                <a:latin typeface="楷体_GB2312" pitchFamily="49" charset="-122"/>
                <a:ea typeface="楷体_GB2312" pitchFamily="49" charset="-122"/>
              </a:rPr>
              <a:t>计划</a:t>
            </a:r>
            <a:r>
              <a:rPr lang="en-US" altLang="zh-CN" sz="2400" dirty="0" smtClean="0">
                <a:solidFill>
                  <a:srgbClr val="FF0000"/>
                </a:solidFill>
                <a:latin typeface="楷体_GB2312" pitchFamily="49" charset="-122"/>
                <a:ea typeface="楷体_GB2312" pitchFamily="49" charset="-122"/>
              </a:rPr>
              <a:t>115</a:t>
            </a:r>
            <a:r>
              <a:rPr lang="zh-CN" altLang="en-US" sz="2400" dirty="0" smtClean="0">
                <a:solidFill>
                  <a:srgbClr val="FF0000"/>
                </a:solidFill>
                <a:latin typeface="楷体_GB2312" pitchFamily="49" charset="-122"/>
                <a:ea typeface="楷体_GB2312" pitchFamily="49" charset="-122"/>
              </a:rPr>
              <a:t>人，可根据实际需求参照指导性计划推荐</a:t>
            </a:r>
            <a:endParaRPr lang="en-US" altLang="zh-CN" sz="2400" dirty="0" smtClean="0">
              <a:solidFill>
                <a:srgbClr val="FF0000"/>
              </a:solidFill>
              <a:latin typeface="楷体_GB2312" pitchFamily="49" charset="-122"/>
              <a:ea typeface="楷体_GB2312" pitchFamily="49" charset="-122"/>
            </a:endParaRPr>
          </a:p>
          <a:p>
            <a:pPr marL="992188" lvl="3" indent="-268288">
              <a:lnSpc>
                <a:spcPct val="100000"/>
              </a:lnSpc>
              <a:spcBef>
                <a:spcPts val="600"/>
              </a:spcBef>
              <a:spcAft>
                <a:spcPts val="600"/>
              </a:spcAft>
            </a:pPr>
            <a:r>
              <a:rPr lang="zh-CN" altLang="en-US" sz="2400" dirty="0" smtClean="0">
                <a:latin typeface="楷体_GB2312" pitchFamily="49" charset="-122"/>
                <a:ea typeface="楷体_GB2312" pitchFamily="49" charset="-122"/>
              </a:rPr>
              <a:t>留学期限为</a:t>
            </a:r>
            <a:r>
              <a:rPr lang="en-US" altLang="zh-CN" sz="2400" dirty="0" smtClean="0">
                <a:latin typeface="楷体_GB2312" pitchFamily="49" charset="-122"/>
                <a:ea typeface="楷体_GB2312" pitchFamily="49" charset="-122"/>
              </a:rPr>
              <a:t>6—24</a:t>
            </a:r>
            <a:r>
              <a:rPr lang="zh-CN" altLang="en-US" sz="2400" dirty="0" smtClean="0">
                <a:latin typeface="楷体_GB2312" pitchFamily="49" charset="-122"/>
                <a:ea typeface="楷体_GB2312" pitchFamily="49" charset="-122"/>
              </a:rPr>
              <a:t>个月</a:t>
            </a:r>
            <a:endParaRPr lang="zh-CN" sz="2400" dirty="0" smtClean="0">
              <a:latin typeface="楷体_GB2312" pitchFamily="49" charset="-122"/>
              <a:ea typeface="楷体_GB2312" pitchFamily="49" charset="-122"/>
            </a:endParaRPr>
          </a:p>
          <a:p>
            <a:pPr marL="360363" indent="-185738">
              <a:lnSpc>
                <a:spcPct val="120000"/>
              </a:lnSpc>
              <a:spcBef>
                <a:spcPts val="1200"/>
              </a:spcBef>
              <a:spcAft>
                <a:spcPts val="600"/>
              </a:spcAft>
              <a:buFont typeface="Wingdings" pitchFamily="2" charset="2"/>
              <a:buChar char="l"/>
            </a:pPr>
            <a:r>
              <a:rPr lang="zh-CN" sz="2400" dirty="0" smtClean="0">
                <a:latin typeface="楷体_GB2312" pitchFamily="49" charset="-122"/>
                <a:ea typeface="楷体_GB2312" pitchFamily="49" charset="-122"/>
              </a:rPr>
              <a:t> </a:t>
            </a:r>
            <a:r>
              <a:rPr lang="zh-CN" b="1" dirty="0" smtClean="0">
                <a:latin typeface="楷体_GB2312" pitchFamily="49" charset="-122"/>
                <a:ea typeface="楷体_GB2312" pitchFamily="49" charset="-122"/>
              </a:rPr>
              <a:t>国家公派</a:t>
            </a:r>
            <a:r>
              <a:rPr lang="zh-CN" altLang="en-US" b="1" dirty="0" smtClean="0">
                <a:latin typeface="楷体_GB2312" pitchFamily="49" charset="-122"/>
                <a:ea typeface="楷体_GB2312" pitchFamily="49" charset="-122"/>
              </a:rPr>
              <a:t>硕士</a:t>
            </a:r>
            <a:r>
              <a:rPr lang="zh-CN" b="1" dirty="0" smtClean="0">
                <a:latin typeface="楷体_GB2312" pitchFamily="49" charset="-122"/>
                <a:ea typeface="楷体_GB2312" pitchFamily="49" charset="-122"/>
              </a:rPr>
              <a:t>研究生奖学金项目</a:t>
            </a:r>
          </a:p>
          <a:p>
            <a:pPr marL="534988" lvl="2" indent="-268288">
              <a:lnSpc>
                <a:spcPct val="100000"/>
              </a:lnSpc>
              <a:spcBef>
                <a:spcPts val="600"/>
              </a:spcBef>
              <a:spcAft>
                <a:spcPts val="600"/>
              </a:spcAft>
            </a:pPr>
            <a:r>
              <a:rPr lang="zh-CN" sz="2400" dirty="0" smtClean="0">
                <a:latin typeface="楷体_GB2312" pitchFamily="49" charset="-122"/>
                <a:ea typeface="楷体_GB2312" pitchFamily="49" charset="-122"/>
                <a:sym typeface="Arial" pitchFamily="34" charset="0"/>
              </a:rPr>
              <a:t>攻读硕士学位研究生</a:t>
            </a:r>
            <a:r>
              <a:rPr lang="zh-CN" altLang="en-US" sz="2400" dirty="0" smtClean="0">
                <a:latin typeface="楷体_GB2312" pitchFamily="49" charset="-122"/>
                <a:ea typeface="楷体_GB2312" pitchFamily="49" charset="-122"/>
                <a:sym typeface="Arial" pitchFamily="34" charset="0"/>
              </a:rPr>
              <a:t>：</a:t>
            </a:r>
            <a:r>
              <a:rPr lang="zh-CN" altLang="zh-CN" sz="2400" dirty="0" smtClean="0">
                <a:latin typeface="楷体_GB2312" pitchFamily="49" charset="-122"/>
                <a:ea typeface="楷体_GB2312" pitchFamily="49" charset="-122"/>
              </a:rPr>
              <a:t>12</a:t>
            </a:r>
            <a:r>
              <a:rPr lang="zh-CN" altLang="zh-CN" sz="2400" dirty="0" smtClean="0">
                <a:ea typeface="楷体_GB2312" pitchFamily="49" charset="-122"/>
              </a:rPr>
              <a:t>—</a:t>
            </a:r>
            <a:r>
              <a:rPr lang="zh-CN" altLang="zh-CN" sz="2400" dirty="0" smtClean="0">
                <a:latin typeface="楷体_GB2312" pitchFamily="49" charset="-122"/>
                <a:ea typeface="楷体_GB2312" pitchFamily="49" charset="-122"/>
              </a:rPr>
              <a:t>24</a:t>
            </a:r>
            <a:r>
              <a:rPr lang="zh-CN" sz="2400" dirty="0" smtClean="0">
                <a:latin typeface="楷体_GB2312" pitchFamily="49" charset="-122"/>
                <a:ea typeface="楷体_GB2312" pitchFamily="49" charset="-122"/>
              </a:rPr>
              <a:t>个月（根据项目具体规定执行）</a:t>
            </a:r>
            <a:endParaRPr lang="en-US" altLang="zh-CN" sz="2400" dirty="0" smtClean="0">
              <a:latin typeface="楷体_GB2312" pitchFamily="49" charset="-122"/>
              <a:ea typeface="楷体_GB2312" pitchFamily="49" charset="-122"/>
              <a:sym typeface="Arial" pitchFamily="34" charset="0"/>
            </a:endParaRPr>
          </a:p>
          <a:p>
            <a:pPr marL="534988" lvl="2" indent="-268288">
              <a:lnSpc>
                <a:spcPct val="100000"/>
              </a:lnSpc>
              <a:spcBef>
                <a:spcPts val="600"/>
              </a:spcBef>
              <a:spcAft>
                <a:spcPts val="600"/>
              </a:spcAft>
            </a:pPr>
            <a:r>
              <a:rPr lang="zh-CN" altLang="en-US" sz="2400" dirty="0" smtClean="0">
                <a:latin typeface="楷体_GB2312" pitchFamily="49" charset="-122"/>
                <a:ea typeface="楷体_GB2312" pitchFamily="49" charset="-122"/>
                <a:sym typeface="Arial" pitchFamily="34" charset="0"/>
              </a:rPr>
              <a:t>联合培养硕士研究生：</a:t>
            </a:r>
            <a:r>
              <a:rPr lang="en-US" altLang="zh-CN" sz="2400" dirty="0" smtClean="0">
                <a:latin typeface="楷体_GB2312" pitchFamily="49" charset="-122"/>
                <a:ea typeface="楷体_GB2312" pitchFamily="49" charset="-122"/>
                <a:sym typeface="Arial" pitchFamily="34" charset="0"/>
              </a:rPr>
              <a:t>3-12</a:t>
            </a:r>
            <a:r>
              <a:rPr lang="zh-CN" altLang="en-US" sz="2400" dirty="0" smtClean="0">
                <a:latin typeface="楷体_GB2312" pitchFamily="49" charset="-122"/>
                <a:ea typeface="楷体_GB2312" pitchFamily="49" charset="-122"/>
                <a:sym typeface="Arial" pitchFamily="34" charset="0"/>
              </a:rPr>
              <a:t>个月</a:t>
            </a:r>
            <a:endParaRPr lang="zh-CN" sz="2400" dirty="0" smtClean="0">
              <a:latin typeface="楷体_GB2312" pitchFamily="49" charset="-122"/>
              <a:ea typeface="楷体_GB2312" pitchFamily="49" charset="-122"/>
            </a:endParaRPr>
          </a:p>
          <a:p>
            <a:pPr marL="1295400" lvl="2" indent="-381000">
              <a:buClr>
                <a:schemeClr val="tx1"/>
              </a:buClr>
              <a:buFontTx/>
              <a:buNone/>
            </a:pPr>
            <a:endParaRPr lang="zh-CN" altLang="zh-CN" sz="2800" dirty="0" smtClean="0">
              <a:latin typeface="楷体_GB2312" pitchFamily="49" charset="-122"/>
              <a:ea typeface="楷体_GB2312" pitchFamily="49" charset="-122"/>
              <a:sym typeface="Arial" pitchFamily="34" charset="0"/>
            </a:endParaRPr>
          </a:p>
        </p:txBody>
      </p:sp>
    </p:spTree>
    <p:extLst>
      <p:ext uri="{BB962C8B-B14F-4D97-AF65-F5344CB8AC3E}">
        <p14:creationId xmlns:p14="http://schemas.microsoft.com/office/powerpoint/2010/main" val="333058235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154716" y="548628"/>
            <a:ext cx="8397875" cy="722313"/>
          </a:xfrm>
          <a:prstGeom prst="rect">
            <a:avLst/>
          </a:prstGeom>
        </p:spPr>
        <p:txBody>
          <a:bodyPr lIns="92067" tIns="46034" rIns="92067" bIns="46034"/>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zh-CN" altLang="en-US" b="1" dirty="0" smtClean="0">
                <a:latin typeface="楷体_GB2312" pitchFamily="49" charset="-122"/>
                <a:ea typeface="楷体_GB2312" pitchFamily="49" charset="-122"/>
              </a:rPr>
              <a:t>选派计划</a:t>
            </a:r>
          </a:p>
        </p:txBody>
      </p:sp>
      <p:sp>
        <p:nvSpPr>
          <p:cNvPr id="5" name="Rectangle 3"/>
          <p:cNvSpPr txBox="1">
            <a:spLocks noChangeArrowheads="1"/>
          </p:cNvSpPr>
          <p:nvPr/>
        </p:nvSpPr>
        <p:spPr>
          <a:xfrm>
            <a:off x="28136" y="1414453"/>
            <a:ext cx="9144000" cy="577375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33400" indent="-533400">
              <a:buFont typeface="Wingdings" pitchFamily="2" charset="2"/>
              <a:buChar char="l"/>
            </a:pPr>
            <a:r>
              <a:rPr lang="zh-CN" altLang="en-US" sz="3200" b="1" dirty="0" smtClean="0">
                <a:latin typeface="楷体_GB2312" pitchFamily="49" charset="-122"/>
                <a:ea typeface="楷体_GB2312" pitchFamily="49" charset="-122"/>
              </a:rPr>
              <a:t>资助学科领域</a:t>
            </a:r>
          </a:p>
          <a:p>
            <a:pPr marL="274638" lvl="1" indent="-182563">
              <a:lnSpc>
                <a:spcPts val="3800"/>
              </a:lnSpc>
            </a:pPr>
            <a:r>
              <a:rPr lang="zh-CN" altLang="en-US" dirty="0" smtClean="0">
                <a:latin typeface="楷体_GB2312" pitchFamily="49" charset="-122"/>
                <a:ea typeface="楷体_GB2312" pitchFamily="49" charset="-122"/>
              </a:rPr>
              <a:t>重点支持</a:t>
            </a:r>
            <a:r>
              <a:rPr lang="en-US" altLang="zh-CN" dirty="0" smtClean="0">
                <a:latin typeface="楷体_GB2312" pitchFamily="49" charset="-122"/>
                <a:ea typeface="楷体_GB2312" pitchFamily="49" charset="-122"/>
              </a:rPr>
              <a:t>《</a:t>
            </a:r>
            <a:r>
              <a:rPr lang="zh-CN" altLang="en-US" dirty="0" smtClean="0">
                <a:latin typeface="楷体_GB2312" pitchFamily="49" charset="-122"/>
                <a:ea typeface="楷体_GB2312" pitchFamily="49" charset="-122"/>
              </a:rPr>
              <a:t>人才规划纲要</a:t>
            </a:r>
            <a:r>
              <a:rPr lang="en-US" altLang="zh-CN" dirty="0" smtClean="0">
                <a:latin typeface="楷体_GB2312" pitchFamily="49" charset="-122"/>
                <a:ea typeface="楷体_GB2312" pitchFamily="49" charset="-122"/>
              </a:rPr>
              <a:t>》</a:t>
            </a:r>
            <a:r>
              <a:rPr lang="zh-CN" altLang="en-US" dirty="0" smtClean="0">
                <a:latin typeface="楷体_GB2312" pitchFamily="49" charset="-122"/>
                <a:ea typeface="楷体_GB2312" pitchFamily="49" charset="-122"/>
              </a:rPr>
              <a:t>、</a:t>
            </a:r>
            <a:r>
              <a:rPr lang="en-US" altLang="zh-CN" dirty="0" smtClean="0">
                <a:latin typeface="楷体_GB2312" pitchFamily="49" charset="-122"/>
                <a:ea typeface="楷体_GB2312" pitchFamily="49" charset="-122"/>
              </a:rPr>
              <a:t>《</a:t>
            </a:r>
            <a:r>
              <a:rPr lang="zh-CN" altLang="en-US" dirty="0" smtClean="0">
                <a:latin typeface="楷体_GB2312" pitchFamily="49" charset="-122"/>
                <a:ea typeface="楷体_GB2312" pitchFamily="49" charset="-122"/>
              </a:rPr>
              <a:t>科技规划纲要</a:t>
            </a:r>
            <a:r>
              <a:rPr lang="en-US" altLang="zh-CN" dirty="0" smtClean="0">
                <a:latin typeface="楷体_GB2312" pitchFamily="49" charset="-122"/>
                <a:ea typeface="楷体_GB2312" pitchFamily="49" charset="-122"/>
              </a:rPr>
              <a:t>》</a:t>
            </a:r>
            <a:r>
              <a:rPr lang="zh-CN" altLang="en-US" dirty="0" smtClean="0">
                <a:latin typeface="楷体_GB2312" pitchFamily="49" charset="-122"/>
                <a:ea typeface="楷体_GB2312" pitchFamily="49" charset="-122"/>
              </a:rPr>
              <a:t>确定的重点学科、重大专项、前沿技术、基础研究、人文及社会科学领域，以及其他国家战略和重要行业发展急需领域。。</a:t>
            </a:r>
            <a:endParaRPr lang="en-US" altLang="zh-CN" dirty="0" smtClean="0">
              <a:latin typeface="楷体_GB2312" pitchFamily="49" charset="-122"/>
              <a:ea typeface="楷体_GB2312" pitchFamily="49" charset="-122"/>
            </a:endParaRPr>
          </a:p>
          <a:p>
            <a:pPr marL="274638" lvl="1" indent="-182563">
              <a:lnSpc>
                <a:spcPts val="3800"/>
              </a:lnSpc>
            </a:pPr>
            <a:r>
              <a:rPr lang="zh-CN" altLang="en-US" dirty="0" smtClean="0">
                <a:latin typeface="楷体_GB2312" pitchFamily="49" charset="-122"/>
                <a:ea typeface="楷体_GB2312" pitchFamily="49" charset="-122"/>
              </a:rPr>
              <a:t>结合我校重大科研项目、创新基地和平台、国家重点实验室、重点学科及人才队伍建设需要确定具体选派专业和领域。</a:t>
            </a:r>
            <a:endParaRPr lang="en-US" altLang="zh-CN" dirty="0" smtClean="0">
              <a:latin typeface="楷体_GB2312" pitchFamily="49" charset="-122"/>
              <a:ea typeface="楷体_GB2312" pitchFamily="49" charset="-122"/>
            </a:endParaRPr>
          </a:p>
          <a:p>
            <a:pPr marL="274638" lvl="1" indent="-182563">
              <a:lnSpc>
                <a:spcPts val="3800"/>
              </a:lnSpc>
            </a:pPr>
            <a:r>
              <a:rPr lang="zh-CN" altLang="en-US" dirty="0" smtClean="0">
                <a:latin typeface="楷体_GB2312" pitchFamily="49" charset="-122"/>
                <a:ea typeface="楷体_GB2312" pitchFamily="49" charset="-122"/>
              </a:rPr>
              <a:t>公派硕士生项目选派学科领域为农业、公共管理、经济管理、社会工作、国际金融、国际法、</a:t>
            </a:r>
            <a:r>
              <a:rPr lang="zh-CN" altLang="en-US" dirty="0" smtClean="0">
                <a:solidFill>
                  <a:srgbClr val="FF0000"/>
                </a:solidFill>
                <a:latin typeface="楷体_GB2312" pitchFamily="49" charset="-122"/>
                <a:ea typeface="楷体_GB2312" pitchFamily="49" charset="-122"/>
              </a:rPr>
              <a:t>工业设计、航空安全保障、先进制造工程和网络工程等</a:t>
            </a:r>
            <a:r>
              <a:rPr lang="zh-CN" altLang="en-US" dirty="0" smtClean="0">
                <a:solidFill>
                  <a:srgbClr val="002060"/>
                </a:solidFill>
                <a:latin typeface="楷体_GB2312" pitchFamily="49" charset="-122"/>
                <a:ea typeface="楷体_GB2312" pitchFamily="49" charset="-122"/>
              </a:rPr>
              <a:t>。</a:t>
            </a:r>
          </a:p>
          <a:p>
            <a:pPr marL="914400" lvl="1" indent="-457200"/>
            <a:endParaRPr lang="en-US" altLang="zh-CN" dirty="0" smtClean="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116409927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154716" y="576764"/>
            <a:ext cx="8397875" cy="722313"/>
          </a:xfrm>
          <a:prstGeom prst="rect">
            <a:avLst/>
          </a:prstGeom>
        </p:spPr>
        <p:txBody>
          <a:bodyPr lIns="92067" tIns="46034" rIns="92067" bIns="46034"/>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zh-CN" altLang="en-US" b="1" dirty="0" smtClean="0">
                <a:latin typeface="楷体_GB2312" pitchFamily="49" charset="-122"/>
                <a:ea typeface="楷体_GB2312" pitchFamily="49" charset="-122"/>
              </a:rPr>
              <a:t>选派计划</a:t>
            </a:r>
          </a:p>
        </p:txBody>
      </p:sp>
      <p:sp>
        <p:nvSpPr>
          <p:cNvPr id="4" name="Rectangle 3"/>
          <p:cNvSpPr txBox="1">
            <a:spLocks noChangeArrowheads="1"/>
          </p:cNvSpPr>
          <p:nvPr/>
        </p:nvSpPr>
        <p:spPr>
          <a:xfrm>
            <a:off x="0" y="1323424"/>
            <a:ext cx="9144000" cy="555944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33400" indent="-533400">
              <a:buFont typeface="Wingdings" pitchFamily="2" charset="2"/>
              <a:buChar char="l"/>
            </a:pPr>
            <a:r>
              <a:rPr lang="zh-CN" altLang="en-US" sz="3200" b="1" dirty="0" smtClean="0">
                <a:latin typeface="楷体_GB2312" pitchFamily="49" charset="-122"/>
                <a:ea typeface="楷体_GB2312" pitchFamily="49" charset="-122"/>
              </a:rPr>
              <a:t>资助内容</a:t>
            </a:r>
          </a:p>
          <a:p>
            <a:pPr marL="914400" lvl="1" indent="-457200">
              <a:lnSpc>
                <a:spcPts val="4200"/>
              </a:lnSpc>
            </a:pPr>
            <a:r>
              <a:rPr lang="zh-CN" altLang="en-US" dirty="0" smtClean="0">
                <a:latin typeface="楷体_GB2312" pitchFamily="49" charset="-122"/>
                <a:ea typeface="楷体_GB2312" pitchFamily="49" charset="-122"/>
              </a:rPr>
              <a:t>国家留学基金委提供一次往返国际旅费和资助期限内的奖学金（包括伙食费、住宿费、医疗保险等）。</a:t>
            </a:r>
          </a:p>
          <a:p>
            <a:pPr marL="914400" lvl="1" indent="-457200">
              <a:lnSpc>
                <a:spcPts val="4200"/>
              </a:lnSpc>
            </a:pPr>
            <a:r>
              <a:rPr lang="zh-CN" altLang="en-US" dirty="0" smtClean="0">
                <a:latin typeface="楷体_GB2312" pitchFamily="49" charset="-122"/>
                <a:ea typeface="楷体_GB2312" pitchFamily="49" charset="-122"/>
              </a:rPr>
              <a:t>对赴国外一流院校、一流专业从事国家急需学科领域、人文及应用社会科学领域的攻读博士、硕士学位人员，可提供学费资助。具体按照</a:t>
            </a:r>
            <a:r>
              <a:rPr lang="en-US" altLang="zh-CN" dirty="0" smtClean="0">
                <a:latin typeface="楷体_GB2312" pitchFamily="49" charset="-122"/>
                <a:ea typeface="楷体_GB2312" pitchFamily="49" charset="-122"/>
              </a:rPr>
              <a:t>《</a:t>
            </a:r>
            <a:r>
              <a:rPr lang="zh-CN" altLang="en-US" dirty="0" smtClean="0">
                <a:latin typeface="楷体_GB2312" pitchFamily="49" charset="-122"/>
                <a:ea typeface="楷体_GB2312" pitchFamily="49" charset="-122"/>
              </a:rPr>
              <a:t>国家建设高水平大学公派研究生项目学费资助办法（试行）</a:t>
            </a:r>
            <a:r>
              <a:rPr lang="en-US" altLang="zh-CN" dirty="0" smtClean="0">
                <a:latin typeface="楷体_GB2312" pitchFamily="49" charset="-122"/>
                <a:ea typeface="楷体_GB2312" pitchFamily="49" charset="-122"/>
              </a:rPr>
              <a:t>》</a:t>
            </a:r>
            <a:r>
              <a:rPr lang="zh-CN" altLang="en-US" dirty="0" smtClean="0">
                <a:latin typeface="楷体_GB2312" pitchFamily="49" charset="-122"/>
                <a:ea typeface="楷体_GB2312" pitchFamily="49" charset="-122"/>
              </a:rPr>
              <a:t>执行。</a:t>
            </a:r>
            <a:endParaRPr lang="zh-CN" altLang="en-US" dirty="0" smtClean="0">
              <a:latin typeface="幼圆" pitchFamily="49" charset="-122"/>
              <a:ea typeface="幼圆" pitchFamily="49" charset="-122"/>
            </a:endParaRPr>
          </a:p>
          <a:p>
            <a:pPr marL="1295400" lvl="2" indent="-381000">
              <a:lnSpc>
                <a:spcPts val="4200"/>
              </a:lnSpc>
            </a:pPr>
            <a:r>
              <a:rPr lang="zh-CN" altLang="en-US" sz="2400" dirty="0" smtClean="0">
                <a:latin typeface="楷体_GB2312" pitchFamily="49" charset="-122"/>
                <a:ea typeface="楷体_GB2312" pitchFamily="49" charset="-122"/>
              </a:rPr>
              <a:t>顶尖大学、顶尖专业：哈佛、耶鲁、牛津、剑桥等。</a:t>
            </a:r>
          </a:p>
        </p:txBody>
      </p:sp>
    </p:spTree>
    <p:extLst>
      <p:ext uri="{BB962C8B-B14F-4D97-AF65-F5344CB8AC3E}">
        <p14:creationId xmlns:p14="http://schemas.microsoft.com/office/powerpoint/2010/main" val="257371827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154716" y="576764"/>
            <a:ext cx="8397875" cy="722313"/>
          </a:xfrm>
          <a:prstGeom prst="rect">
            <a:avLst/>
          </a:prstGeom>
        </p:spPr>
        <p:txBody>
          <a:bodyPr lIns="92067" tIns="46034" rIns="92067" bIns="46034"/>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zh-CN" altLang="en-US" b="1" dirty="0" smtClean="0">
                <a:latin typeface="楷体_GB2312" pitchFamily="49" charset="-122"/>
                <a:ea typeface="楷体_GB2312" pitchFamily="49" charset="-122"/>
              </a:rPr>
              <a:t>选派计划</a:t>
            </a:r>
          </a:p>
        </p:txBody>
      </p:sp>
      <p:sp>
        <p:nvSpPr>
          <p:cNvPr id="5" name="Rectangle 3"/>
          <p:cNvSpPr txBox="1">
            <a:spLocks noChangeArrowheads="1"/>
          </p:cNvSpPr>
          <p:nvPr/>
        </p:nvSpPr>
        <p:spPr>
          <a:xfrm>
            <a:off x="239156" y="1492488"/>
            <a:ext cx="9144000" cy="581344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33400" indent="-533400">
              <a:buFont typeface="Wingdings" pitchFamily="2" charset="2"/>
              <a:buChar char="l"/>
            </a:pPr>
            <a:r>
              <a:rPr lang="zh-CN" altLang="en-US" b="1" dirty="0" smtClean="0">
                <a:latin typeface="楷体_GB2312" pitchFamily="49" charset="-122"/>
                <a:ea typeface="楷体_GB2312" pitchFamily="49" charset="-122"/>
              </a:rPr>
              <a:t>留学单位</a:t>
            </a:r>
          </a:p>
          <a:p>
            <a:pPr marL="914400" lvl="1" indent="-457200"/>
            <a:r>
              <a:rPr lang="zh-CN" altLang="en-US" dirty="0" smtClean="0">
                <a:latin typeface="楷体_GB2312" pitchFamily="49" charset="-122"/>
                <a:ea typeface="楷体_GB2312" pitchFamily="49" charset="-122"/>
              </a:rPr>
              <a:t>教育、科技发达国家和地区的知名院校。</a:t>
            </a:r>
            <a:endParaRPr lang="en-US" altLang="zh-CN" dirty="0" smtClean="0">
              <a:latin typeface="楷体_GB2312" pitchFamily="49" charset="-122"/>
              <a:ea typeface="楷体_GB2312" pitchFamily="49" charset="-122"/>
            </a:endParaRPr>
          </a:p>
          <a:p>
            <a:pPr marL="1314450" lvl="2" indent="-457200"/>
            <a:r>
              <a:rPr lang="zh-CN" altLang="en-US" dirty="0" smtClean="0">
                <a:latin typeface="楷体_GB2312" pitchFamily="49" charset="-122"/>
                <a:ea typeface="楷体_GB2312" pitchFamily="49" charset="-122"/>
              </a:rPr>
              <a:t>参考泰晤士报大学排名前</a:t>
            </a:r>
            <a:r>
              <a:rPr lang="en-US" altLang="zh-CN" dirty="0" smtClean="0">
                <a:latin typeface="楷体_GB2312" pitchFamily="49" charset="-122"/>
                <a:ea typeface="楷体_GB2312" pitchFamily="49" charset="-122"/>
              </a:rPr>
              <a:t>100</a:t>
            </a:r>
            <a:r>
              <a:rPr lang="zh-CN" altLang="en-US" dirty="0" smtClean="0">
                <a:latin typeface="楷体_GB2312" pitchFamily="49" charset="-122"/>
                <a:ea typeface="楷体_GB2312" pitchFamily="49" charset="-122"/>
              </a:rPr>
              <a:t>名</a:t>
            </a:r>
          </a:p>
          <a:p>
            <a:pPr marL="914400" lvl="1" indent="-457200"/>
            <a:r>
              <a:rPr lang="zh-CN" altLang="en-US" dirty="0" smtClean="0">
                <a:latin typeface="楷体_GB2312" pitchFamily="49" charset="-122"/>
                <a:ea typeface="楷体_GB2312" pitchFamily="49" charset="-122"/>
              </a:rPr>
              <a:t>国际知名的研究所、实验室或具有一流学科专业的机构。</a:t>
            </a:r>
            <a:endParaRPr lang="en-US" altLang="zh-CN" dirty="0" smtClean="0">
              <a:latin typeface="楷体_GB2312" pitchFamily="49" charset="-122"/>
              <a:ea typeface="楷体_GB2312" pitchFamily="49" charset="-122"/>
            </a:endParaRPr>
          </a:p>
          <a:p>
            <a:pPr marL="914400" lvl="1" indent="-457200">
              <a:buFont typeface="Arial" panose="020B0604020202020204" pitchFamily="34" charset="0"/>
              <a:buNone/>
            </a:pPr>
            <a:r>
              <a:rPr lang="zh-CN" altLang="en-US" dirty="0" smtClean="0">
                <a:solidFill>
                  <a:srgbClr val="FF0000"/>
                </a:solidFill>
                <a:latin typeface="楷体_GB2312" pitchFamily="49" charset="-122"/>
                <a:ea typeface="楷体_GB2312" pitchFamily="49" charset="-122"/>
              </a:rPr>
              <a:t>注：不包含港、澳、台地区的院校及科研机构。</a:t>
            </a:r>
          </a:p>
        </p:txBody>
      </p:sp>
      <p:sp>
        <p:nvSpPr>
          <p:cNvPr id="3" name="矩形 2"/>
          <p:cNvSpPr/>
          <p:nvPr/>
        </p:nvSpPr>
        <p:spPr>
          <a:xfrm>
            <a:off x="154716" y="4189828"/>
            <a:ext cx="8989284" cy="1009507"/>
          </a:xfrm>
          <a:prstGeom prst="rect">
            <a:avLst/>
          </a:prstGeom>
        </p:spPr>
        <p:txBody>
          <a:bodyPr wrap="square">
            <a:spAutoFit/>
          </a:bodyPr>
          <a:lstStyle/>
          <a:p>
            <a:pPr marL="457200" indent="-457200">
              <a:lnSpc>
                <a:spcPct val="110000"/>
              </a:lnSpc>
              <a:buSzPct val="100000"/>
              <a:buFont typeface="Wingdings" pitchFamily="2" charset="2"/>
              <a:buChar char="l"/>
            </a:pPr>
            <a:r>
              <a:rPr lang="zh-CN" altLang="en-US" sz="2800" b="1" dirty="0">
                <a:latin typeface="楷体_GB2312" pitchFamily="49" charset="-122"/>
                <a:ea typeface="楷体_GB2312" pitchFamily="49" charset="-122"/>
                <a:sym typeface="Arial" pitchFamily="34" charset="0"/>
              </a:rPr>
              <a:t>选拔方式</a:t>
            </a:r>
          </a:p>
          <a:p>
            <a:pPr lvl="1">
              <a:lnSpc>
                <a:spcPct val="120000"/>
              </a:lnSpc>
              <a:buSzPct val="100000"/>
              <a:buFont typeface="Arial" pitchFamily="34" charset="0"/>
              <a:buChar char="–"/>
            </a:pPr>
            <a:r>
              <a:rPr lang="zh-CN" altLang="en-US" sz="2400" dirty="0">
                <a:latin typeface="楷体_GB2312" pitchFamily="49" charset="-122"/>
                <a:ea typeface="楷体_GB2312" pitchFamily="49" charset="-122"/>
                <a:sym typeface="Arial" pitchFamily="34" charset="0"/>
              </a:rPr>
              <a:t> 个人申请</a:t>
            </a:r>
            <a:r>
              <a:rPr lang="zh-CN" altLang="en-US" sz="2400" dirty="0" smtClean="0">
                <a:latin typeface="楷体_GB2312" pitchFamily="49" charset="-122"/>
                <a:ea typeface="楷体_GB2312" pitchFamily="49" charset="-122"/>
                <a:sym typeface="Arial" pitchFamily="34" charset="0"/>
              </a:rPr>
              <a:t>、单位</a:t>
            </a:r>
            <a:r>
              <a:rPr lang="zh-CN" altLang="en-US" sz="2400" dirty="0">
                <a:latin typeface="楷体_GB2312" pitchFamily="49" charset="-122"/>
                <a:ea typeface="楷体_GB2312" pitchFamily="49" charset="-122"/>
                <a:sym typeface="Arial" pitchFamily="34" charset="0"/>
              </a:rPr>
              <a:t>推荐、专家评审</a:t>
            </a:r>
            <a:r>
              <a:rPr lang="zh-CN" altLang="en-US" sz="2400" dirty="0" smtClean="0">
                <a:latin typeface="楷体_GB2312" pitchFamily="49" charset="-122"/>
                <a:ea typeface="楷体_GB2312" pitchFamily="49" charset="-122"/>
                <a:sym typeface="Arial" pitchFamily="34" charset="0"/>
              </a:rPr>
              <a:t>、择优录取</a:t>
            </a:r>
            <a:endParaRPr lang="zh-CN" altLang="en-US" sz="2400" dirty="0">
              <a:latin typeface="楷体_GB2312" pitchFamily="49" charset="-122"/>
              <a:ea typeface="楷体_GB2312" pitchFamily="49" charset="-122"/>
              <a:sym typeface="Arial" pitchFamily="34" charset="0"/>
            </a:endParaRPr>
          </a:p>
        </p:txBody>
      </p:sp>
    </p:spTree>
    <p:extLst>
      <p:ext uri="{BB962C8B-B14F-4D97-AF65-F5344CB8AC3E}">
        <p14:creationId xmlns:p14="http://schemas.microsoft.com/office/powerpoint/2010/main" val="107709712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154716" y="576764"/>
            <a:ext cx="8397875" cy="722313"/>
          </a:xfrm>
          <a:prstGeom prst="rect">
            <a:avLst/>
          </a:prstGeom>
        </p:spPr>
        <p:txBody>
          <a:bodyPr lIns="92067" tIns="46034" rIns="92067" bIns="46034"/>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zh-CN" altLang="en-US" b="1" dirty="0" smtClean="0">
                <a:latin typeface="楷体_GB2312" pitchFamily="49" charset="-122"/>
                <a:ea typeface="楷体_GB2312" pitchFamily="49" charset="-122"/>
              </a:rPr>
              <a:t>选派计划</a:t>
            </a:r>
          </a:p>
        </p:txBody>
      </p:sp>
      <p:sp>
        <p:nvSpPr>
          <p:cNvPr id="6" name="Rectangle 3"/>
          <p:cNvSpPr txBox="1">
            <a:spLocks noChangeArrowheads="1"/>
          </p:cNvSpPr>
          <p:nvPr/>
        </p:nvSpPr>
        <p:spPr>
          <a:xfrm>
            <a:off x="14068" y="1299288"/>
            <a:ext cx="9144000" cy="564360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74638" indent="-274638">
              <a:lnSpc>
                <a:spcPts val="3600"/>
              </a:lnSpc>
              <a:buFont typeface="Wingdings" pitchFamily="2" charset="2"/>
              <a:buChar char="l"/>
            </a:pPr>
            <a:r>
              <a:rPr lang="zh-CN" b="1" dirty="0" smtClean="0">
                <a:latin typeface="楷体_GB2312" pitchFamily="49" charset="-122"/>
                <a:ea typeface="楷体_GB2312" pitchFamily="49" charset="-122"/>
              </a:rPr>
              <a:t>派出渠道</a:t>
            </a:r>
          </a:p>
          <a:p>
            <a:pPr marL="92075" indent="-92075">
              <a:lnSpc>
                <a:spcPts val="3600"/>
              </a:lnSpc>
              <a:buFontTx/>
              <a:buNone/>
            </a:pPr>
            <a:r>
              <a:rPr lang="zh-CN" altLang="zh-CN" sz="3600" dirty="0" smtClean="0">
                <a:latin typeface="楷体_GB2312" pitchFamily="49" charset="-122"/>
                <a:ea typeface="楷体_GB2312" pitchFamily="49" charset="-122"/>
              </a:rPr>
              <a:t>	</a:t>
            </a:r>
            <a:r>
              <a:rPr lang="zh-CN" b="1" u="sng" dirty="0" smtClean="0">
                <a:latin typeface="楷体_GB2312" pitchFamily="49" charset="-122"/>
                <a:ea typeface="楷体_GB2312" pitchFamily="49" charset="-122"/>
              </a:rPr>
              <a:t>国家建设高水平大学公派研究生项目</a:t>
            </a:r>
          </a:p>
          <a:p>
            <a:pPr marL="92075" lvl="1" indent="-92075">
              <a:lnSpc>
                <a:spcPts val="3600"/>
              </a:lnSpc>
            </a:pPr>
            <a:r>
              <a:rPr lang="zh-CN" altLang="en-US" dirty="0" smtClean="0">
                <a:latin typeface="楷体_GB2312" pitchFamily="49" charset="-122"/>
                <a:ea typeface="楷体_GB2312" pitchFamily="49" charset="-122"/>
              </a:rPr>
              <a:t>可通过推选单位或个人自行联系国外留学单位派出；亦可利用国家留学基金委与国外教育、科研机构合作</a:t>
            </a:r>
            <a:r>
              <a:rPr lang="zh-CN" altLang="en-US" dirty="0">
                <a:latin typeface="楷体_GB2312" pitchFamily="49" charset="-122"/>
                <a:ea typeface="楷体_GB2312" pitchFamily="49" charset="-122"/>
              </a:rPr>
              <a:t>奖学金</a:t>
            </a:r>
            <a:r>
              <a:rPr lang="zh-CN" altLang="en-US" dirty="0" smtClean="0">
                <a:latin typeface="楷体_GB2312" pitchFamily="49" charset="-122"/>
                <a:ea typeface="楷体_GB2312" pitchFamily="49" charset="-122"/>
              </a:rPr>
              <a:t>派出。重点支持联合培养博士研究生通过国内外导师间已有的科研合作项目</a:t>
            </a:r>
            <a:r>
              <a:rPr lang="en-US" altLang="zh-CN" dirty="0" smtClean="0">
                <a:latin typeface="楷体_GB2312" pitchFamily="49" charset="-122"/>
                <a:ea typeface="楷体_GB2312" pitchFamily="49" charset="-122"/>
              </a:rPr>
              <a:t>/</a:t>
            </a:r>
            <a:r>
              <a:rPr lang="zh-CN" altLang="en-US" dirty="0" smtClean="0">
                <a:latin typeface="楷体_GB2312" pitchFamily="49" charset="-122"/>
                <a:ea typeface="楷体_GB2312" pitchFamily="49" charset="-122"/>
              </a:rPr>
              <a:t>协议赴国外学习</a:t>
            </a:r>
            <a:r>
              <a:rPr lang="zh-CN" sz="2700" dirty="0" smtClean="0">
                <a:latin typeface="楷体_GB2312" pitchFamily="49" charset="-122"/>
                <a:ea typeface="楷体_GB2312" pitchFamily="49" charset="-122"/>
              </a:rPr>
              <a:t>。</a:t>
            </a:r>
          </a:p>
          <a:p>
            <a:pPr marL="92075" indent="-92075">
              <a:lnSpc>
                <a:spcPts val="3600"/>
              </a:lnSpc>
              <a:buFontTx/>
              <a:buNone/>
            </a:pPr>
            <a:r>
              <a:rPr lang="zh-CN" altLang="zh-CN" dirty="0" smtClean="0">
                <a:latin typeface="楷体_GB2312" pitchFamily="49" charset="-122"/>
                <a:ea typeface="楷体_GB2312" pitchFamily="49" charset="-122"/>
              </a:rPr>
              <a:t>	</a:t>
            </a:r>
            <a:r>
              <a:rPr lang="zh-CN" b="1" u="sng" dirty="0" smtClean="0">
                <a:latin typeface="楷体_GB2312" pitchFamily="49" charset="-122"/>
                <a:ea typeface="楷体_GB2312" pitchFamily="49" charset="-122"/>
              </a:rPr>
              <a:t>国家公派硕士研究生项目</a:t>
            </a:r>
          </a:p>
          <a:p>
            <a:pPr marL="92075" lvl="1" indent="-92075">
              <a:lnSpc>
                <a:spcPts val="3600"/>
              </a:lnSpc>
            </a:pPr>
            <a:r>
              <a:rPr lang="zh-CN" altLang="en-US" dirty="0" smtClean="0">
                <a:latin typeface="楷体_GB2312" pitchFamily="49" charset="-122"/>
                <a:ea typeface="楷体_GB2312" pitchFamily="49" charset="-122"/>
              </a:rPr>
              <a:t>攻读硕士学位生可通过推选单位或个人联系国外留学单位派出，也可</a:t>
            </a:r>
            <a:r>
              <a:rPr lang="zh-CN" dirty="0" smtClean="0">
                <a:latin typeface="楷体_GB2312" pitchFamily="49" charset="-122"/>
                <a:ea typeface="楷体_GB2312" pitchFamily="49" charset="-122"/>
              </a:rPr>
              <a:t>利用</a:t>
            </a:r>
            <a:r>
              <a:rPr lang="zh-CN" altLang="en-US" dirty="0" smtClean="0">
                <a:latin typeface="楷体_GB2312" pitchFamily="49" charset="-122"/>
                <a:ea typeface="楷体_GB2312" pitchFamily="49" charset="-122"/>
              </a:rPr>
              <a:t>国家留学基金委与国外教育、科研机构合作奖学金派出</a:t>
            </a:r>
            <a:r>
              <a:rPr lang="zh-CN" dirty="0" smtClean="0">
                <a:latin typeface="楷体_GB2312" pitchFamily="49" charset="-122"/>
                <a:ea typeface="楷体_GB2312" pitchFamily="49" charset="-122"/>
              </a:rPr>
              <a:t>。</a:t>
            </a:r>
            <a:endParaRPr lang="en-US" altLang="zh-CN" dirty="0" smtClean="0">
              <a:latin typeface="楷体_GB2312" pitchFamily="49" charset="-122"/>
              <a:ea typeface="楷体_GB2312" pitchFamily="49" charset="-122"/>
            </a:endParaRPr>
          </a:p>
          <a:p>
            <a:pPr marL="92075" lvl="1" indent="-92075">
              <a:lnSpc>
                <a:spcPts val="3600"/>
              </a:lnSpc>
            </a:pPr>
            <a:r>
              <a:rPr lang="zh-CN" altLang="en-US" dirty="0" smtClean="0">
                <a:latin typeface="楷体_GB2312" pitchFamily="49" charset="-122"/>
                <a:ea typeface="楷体_GB2312" pitchFamily="49" charset="-122"/>
              </a:rPr>
              <a:t>联合培养硕士生需通过国内学校和外方学校的校际合作项目派出。</a:t>
            </a:r>
            <a:endParaRPr lang="zh-CN" dirty="0" smtClean="0">
              <a:latin typeface="楷体_GB2312" pitchFamily="49" charset="-122"/>
              <a:ea typeface="楷体_GB2312" pitchFamily="49" charset="-122"/>
            </a:endParaRPr>
          </a:p>
          <a:p>
            <a:pPr marL="914400" lvl="1" indent="-457200">
              <a:lnSpc>
                <a:spcPts val="3900"/>
              </a:lnSpc>
              <a:buFontTx/>
              <a:buNone/>
            </a:pPr>
            <a:r>
              <a:rPr lang="zh-CN" b="1" u="sng" dirty="0" smtClean="0">
                <a:latin typeface="楷体_GB2312" pitchFamily="49" charset="-122"/>
                <a:ea typeface="楷体_GB2312" pitchFamily="49" charset="-122"/>
                <a:sym typeface="Arial" pitchFamily="34" charset="0"/>
              </a:rPr>
              <a:t> </a:t>
            </a:r>
            <a:endParaRPr lang="zh-CN" dirty="0" smtClean="0">
              <a:latin typeface="楷体_GB2312" pitchFamily="49" charset="-122"/>
              <a:ea typeface="楷体_GB2312" pitchFamily="49" charset="-122"/>
            </a:endParaRPr>
          </a:p>
        </p:txBody>
      </p:sp>
    </p:spTree>
    <p:extLst>
      <p:ext uri="{BB962C8B-B14F-4D97-AF65-F5344CB8AC3E}">
        <p14:creationId xmlns:p14="http://schemas.microsoft.com/office/powerpoint/2010/main" val="2730897391"/>
      </p:ext>
    </p:extLst>
  </p:cSld>
  <p:clrMapOvr>
    <a:masterClrMapping/>
  </p:clrMapOvr>
  <p:timing>
    <p:tnLst>
      <p:par>
        <p:cTn id="1" dur="indefinite" restart="never" nodeType="tmRoot"/>
      </p:par>
    </p:tnLst>
  </p:timing>
</p:sld>
</file>

<file path=ppt/theme/theme1.xml><?xml version="1.0" encoding="utf-8"?>
<a:theme xmlns:a="http://schemas.openxmlformats.org/drawingml/2006/main" name="交大蓝版">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演示文稿1" id="{FAC43466-D26E-4849-954A-2352E52879B0}" vid="{D598364C-CED5-4CF2-880E-63C3F5953BE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交大蓝版</Template>
  <TotalTime>84</TotalTime>
  <Words>1703</Words>
  <Application>Microsoft Office PowerPoint</Application>
  <PresentationFormat>全屏显示(4:3)</PresentationFormat>
  <Paragraphs>159</Paragraphs>
  <Slides>22</Slides>
  <Notes>0</Notes>
  <HiddenSlides>0</HiddenSlides>
  <MMClips>0</MMClips>
  <ScaleCrop>false</ScaleCrop>
  <HeadingPairs>
    <vt:vector size="4" baseType="variant">
      <vt:variant>
        <vt:lpstr>主题</vt:lpstr>
      </vt:variant>
      <vt:variant>
        <vt:i4>1</vt:i4>
      </vt:variant>
      <vt:variant>
        <vt:lpstr>幻灯片标题</vt:lpstr>
      </vt:variant>
      <vt:variant>
        <vt:i4>22</vt:i4>
      </vt:variant>
    </vt:vector>
  </HeadingPairs>
  <TitlesOfParts>
    <vt:vector size="23" baseType="lpstr">
      <vt:lpstr>交大蓝版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邓志玲</dc:creator>
  <cp:lastModifiedBy>邓志玲</cp:lastModifiedBy>
  <cp:revision>12</cp:revision>
  <dcterms:created xsi:type="dcterms:W3CDTF">2015-11-17T00:54:21Z</dcterms:created>
  <dcterms:modified xsi:type="dcterms:W3CDTF">2015-11-23T06:31:48Z</dcterms:modified>
</cp:coreProperties>
</file>